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147377749" r:id="rId6"/>
    <p:sldId id="2147377755" r:id="rId7"/>
    <p:sldId id="257" r:id="rId8"/>
    <p:sldId id="258" r:id="rId9"/>
    <p:sldId id="2147377746" r:id="rId10"/>
    <p:sldId id="2145726427" r:id="rId11"/>
    <p:sldId id="2147377754" r:id="rId12"/>
    <p:sldId id="2147377740" r:id="rId13"/>
    <p:sldId id="2147377739" r:id="rId14"/>
    <p:sldId id="2147377748" r:id="rId15"/>
    <p:sldId id="2147377747" r:id="rId16"/>
    <p:sldId id="2147377743" r:id="rId17"/>
    <p:sldId id="260" r:id="rId18"/>
    <p:sldId id="2147377741" r:id="rId19"/>
    <p:sldId id="2147377759" r:id="rId20"/>
    <p:sldId id="2147377750" r:id="rId21"/>
    <p:sldId id="2147377751" r:id="rId22"/>
    <p:sldId id="2147377756" r:id="rId23"/>
    <p:sldId id="2147377744" r:id="rId24"/>
    <p:sldId id="2147377753" r:id="rId25"/>
    <p:sldId id="2147377758" r:id="rId26"/>
    <p:sldId id="2147377745" r:id="rId27"/>
    <p:sldId id="2147377752" r:id="rId28"/>
    <p:sldId id="2147377742" r:id="rId29"/>
    <p:sldId id="21473777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5" d="100"/>
          <a:sy n="95" d="100"/>
        </p:scale>
        <p:origin x="16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C67D-C426-4396-8438-8B8D15B784E8}" type="datetimeFigureOut">
              <a:rPr lang="en-GB" smtClean="0"/>
              <a:t>18/09/2024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0B8FB-044E-421A-B4DE-444BD34ED9C2}" type="slidenum">
              <a:rPr lang="en-GB" smtClean="0"/>
              <a:t>‹#›</a:t>
            </a:fld>
            <a:endParaRPr lang="en-GB"/>
          </a:p>
        </p:txBody>
      </p:sp>
    </p:spTree>
    <p:extLst>
      <p:ext uri="{BB962C8B-B14F-4D97-AF65-F5344CB8AC3E}">
        <p14:creationId xmlns:p14="http://schemas.microsoft.com/office/powerpoint/2010/main" val="416488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B1ED3-0C14-48A1-9F8E-5950A91537B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945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037B-B078-47BD-BCF9-30F562082490}"/>
              </a:ext>
            </a:extLst>
          </p:cNvPr>
          <p:cNvSpPr>
            <a:spLocks noGrp="1"/>
          </p:cNvSpPr>
          <p:nvPr>
            <p:ph type="ctrTitle"/>
          </p:nvPr>
        </p:nvSpPr>
        <p:spPr>
          <a:xfrm>
            <a:off x="519404" y="1122363"/>
            <a:ext cx="11218506" cy="2387600"/>
          </a:xfrm>
        </p:spPr>
        <p:txBody>
          <a:bodyPr anchor="b"/>
          <a:lstStyle>
            <a:lvl1pPr algn="l">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395D8DB-5373-479D-BA90-C1D8DD22A49D}"/>
              </a:ext>
            </a:extLst>
          </p:cNvPr>
          <p:cNvSpPr>
            <a:spLocks noGrp="1"/>
          </p:cNvSpPr>
          <p:nvPr>
            <p:ph type="subTitle" idx="1"/>
          </p:nvPr>
        </p:nvSpPr>
        <p:spPr>
          <a:xfrm>
            <a:off x="519404" y="3602038"/>
            <a:ext cx="11218506"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FFA27336-9087-441F-B80D-2A9F054F63E5}"/>
              </a:ext>
            </a:extLst>
          </p:cNvPr>
          <p:cNvSpPr>
            <a:spLocks noGrp="1"/>
          </p:cNvSpPr>
          <p:nvPr>
            <p:ph type="dt" sz="half" idx="10"/>
          </p:nvPr>
        </p:nvSpPr>
        <p:spPr/>
        <p:txBody>
          <a:bodyPr/>
          <a:lstStyle>
            <a:lvl1pPr>
              <a:defRPr sz="1100"/>
            </a:lvl1pPr>
          </a:lstStyle>
          <a:p>
            <a:fld id="{3DA628DE-CDFC-48F7-8DA3-3C82BAF5FD74}" type="datetime1">
              <a:rPr lang="en-GB" smtClean="0"/>
              <a:t>18/09/2024</a:t>
            </a:fld>
            <a:endParaRPr lang="en-GB" dirty="0"/>
          </a:p>
        </p:txBody>
      </p:sp>
      <p:sp>
        <p:nvSpPr>
          <p:cNvPr id="5" name="Footer Placeholder 4">
            <a:extLst>
              <a:ext uri="{FF2B5EF4-FFF2-40B4-BE49-F238E27FC236}">
                <a16:creationId xmlns:a16="http://schemas.microsoft.com/office/drawing/2014/main" id="{AD6101E8-FCB8-447D-B9EB-4F82AD313D44}"/>
              </a:ext>
            </a:extLst>
          </p:cNvPr>
          <p:cNvSpPr>
            <a:spLocks noGrp="1"/>
          </p:cNvSpPr>
          <p:nvPr>
            <p:ph type="ftr" sz="quarter" idx="11"/>
          </p:nvPr>
        </p:nvSpPr>
        <p:spPr/>
        <p:txBody>
          <a:bodyPr/>
          <a:lstStyle>
            <a:lvl1pPr>
              <a:defRPr sz="1100"/>
            </a:lvl1pPr>
          </a:lstStyle>
          <a:p>
            <a:endParaRPr lang="en-GB" sz="1100" dirty="0"/>
          </a:p>
        </p:txBody>
      </p:sp>
      <p:sp>
        <p:nvSpPr>
          <p:cNvPr id="6" name="Slide Number Placeholder 5">
            <a:extLst>
              <a:ext uri="{FF2B5EF4-FFF2-40B4-BE49-F238E27FC236}">
                <a16:creationId xmlns:a16="http://schemas.microsoft.com/office/drawing/2014/main" id="{5E716275-AB6B-4235-BA20-D396D4D8D5A0}"/>
              </a:ext>
            </a:extLst>
          </p:cNvPr>
          <p:cNvSpPr>
            <a:spLocks noGrp="1"/>
          </p:cNvSpPr>
          <p:nvPr>
            <p:ph type="sldNum" sz="quarter" idx="12"/>
          </p:nvPr>
        </p:nvSpPr>
        <p:spPr/>
        <p:txBody>
          <a:bodyPr/>
          <a:lstStyle>
            <a:lvl1pPr>
              <a:defRPr sz="1100"/>
            </a:lvl1pPr>
          </a:lstStyle>
          <a:p>
            <a:fld id="{90B30DD5-1EF8-48BF-BC70-8C78D8C5415C}" type="slidenum">
              <a:rPr lang="en-GB" smtClean="0"/>
              <a:pPr/>
              <a:t>‹#›</a:t>
            </a:fld>
            <a:endParaRPr lang="en-GB" sz="1100" dirty="0"/>
          </a:p>
        </p:txBody>
      </p:sp>
    </p:spTree>
    <p:extLst>
      <p:ext uri="{BB962C8B-B14F-4D97-AF65-F5344CB8AC3E}">
        <p14:creationId xmlns:p14="http://schemas.microsoft.com/office/powerpoint/2010/main" val="158701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7B27-1EE3-432C-A8FA-02266C2CE3A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7F0FDB-0157-41D5-BCB4-7D9EEE601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52C096-ABA2-4F00-A06A-1BCEEFBF1A71}"/>
              </a:ext>
            </a:extLst>
          </p:cNvPr>
          <p:cNvSpPr>
            <a:spLocks noGrp="1"/>
          </p:cNvSpPr>
          <p:nvPr>
            <p:ph type="dt" sz="half" idx="10"/>
          </p:nvPr>
        </p:nvSpPr>
        <p:spPr/>
        <p:txBody>
          <a:bodyPr/>
          <a:lstStyle/>
          <a:p>
            <a:fld id="{8FD40EC7-1C7A-49C7-BEC9-5F8310C677C0}" type="datetime1">
              <a:rPr lang="en-GB" smtClean="0"/>
              <a:t>18/09/2024</a:t>
            </a:fld>
            <a:endParaRPr lang="en-GB"/>
          </a:p>
        </p:txBody>
      </p:sp>
      <p:sp>
        <p:nvSpPr>
          <p:cNvPr id="5" name="Footer Placeholder 4">
            <a:extLst>
              <a:ext uri="{FF2B5EF4-FFF2-40B4-BE49-F238E27FC236}">
                <a16:creationId xmlns:a16="http://schemas.microsoft.com/office/drawing/2014/main" id="{24DA78D7-A270-4BBE-8041-ED9845A4A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59CCC4-C7AC-4854-ACF2-2E83EA5636F4}"/>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264401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C1F256-3F90-497C-867D-266E7EA10146}"/>
              </a:ext>
            </a:extLst>
          </p:cNvPr>
          <p:cNvSpPr>
            <a:spLocks noGrp="1"/>
          </p:cNvSpPr>
          <p:nvPr>
            <p:ph type="title" orient="vert"/>
          </p:nvPr>
        </p:nvSpPr>
        <p:spPr>
          <a:xfrm>
            <a:off x="8724900" y="365125"/>
            <a:ext cx="2947696"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EDD1DB-2A83-4339-9794-D38B937ED1C6}"/>
              </a:ext>
            </a:extLst>
          </p:cNvPr>
          <p:cNvSpPr>
            <a:spLocks noGrp="1"/>
          </p:cNvSpPr>
          <p:nvPr>
            <p:ph type="body" orient="vert" idx="1"/>
          </p:nvPr>
        </p:nvSpPr>
        <p:spPr>
          <a:xfrm>
            <a:off x="519404" y="365125"/>
            <a:ext cx="80530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4B83AF-C09C-4180-B903-90437BBFA84E}"/>
              </a:ext>
            </a:extLst>
          </p:cNvPr>
          <p:cNvSpPr>
            <a:spLocks noGrp="1"/>
          </p:cNvSpPr>
          <p:nvPr>
            <p:ph type="dt" sz="half" idx="10"/>
          </p:nvPr>
        </p:nvSpPr>
        <p:spPr/>
        <p:txBody>
          <a:bodyPr/>
          <a:lstStyle/>
          <a:p>
            <a:fld id="{07FEB4CD-580F-48F3-ADEA-C134B850F88D}" type="datetime1">
              <a:rPr lang="en-GB" smtClean="0"/>
              <a:t>18/09/2024</a:t>
            </a:fld>
            <a:endParaRPr lang="en-GB"/>
          </a:p>
        </p:txBody>
      </p:sp>
      <p:sp>
        <p:nvSpPr>
          <p:cNvPr id="5" name="Footer Placeholder 4">
            <a:extLst>
              <a:ext uri="{FF2B5EF4-FFF2-40B4-BE49-F238E27FC236}">
                <a16:creationId xmlns:a16="http://schemas.microsoft.com/office/drawing/2014/main" id="{64AA15AD-5240-43CA-AB1C-EBCB6849C2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A4C7DD-8710-4E2D-B5AF-29AC7A0946F8}"/>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714792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82DD-A79A-4450-B600-EA741951B8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6F834D-486C-4CDF-8759-B78FC26675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6D35EC-1786-4DDA-8A83-C7B393C49202}"/>
              </a:ext>
            </a:extLst>
          </p:cNvPr>
          <p:cNvSpPr>
            <a:spLocks noGrp="1"/>
          </p:cNvSpPr>
          <p:nvPr>
            <p:ph type="dt" sz="half" idx="10"/>
          </p:nvPr>
        </p:nvSpPr>
        <p:spPr/>
        <p:txBody>
          <a:bodyPr/>
          <a:lstStyle/>
          <a:p>
            <a:fld id="{7DB29F82-AF76-4605-B919-6DE644A05521}" type="datetime1">
              <a:rPr lang="en-GB" smtClean="0"/>
              <a:t>18/09/2024</a:t>
            </a:fld>
            <a:endParaRPr lang="en-GB"/>
          </a:p>
        </p:txBody>
      </p:sp>
      <p:sp>
        <p:nvSpPr>
          <p:cNvPr id="5" name="Footer Placeholder 4">
            <a:extLst>
              <a:ext uri="{FF2B5EF4-FFF2-40B4-BE49-F238E27FC236}">
                <a16:creationId xmlns:a16="http://schemas.microsoft.com/office/drawing/2014/main" id="{06E32ECC-DF91-4154-851E-5D5822875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FE3072-FA04-47C9-9645-A61032EAA231}"/>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1226305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38C0-2BBC-4C21-9E0B-0BF27CBCB0AA}"/>
              </a:ext>
            </a:extLst>
          </p:cNvPr>
          <p:cNvSpPr>
            <a:spLocks noGrp="1"/>
          </p:cNvSpPr>
          <p:nvPr>
            <p:ph type="title"/>
          </p:nvPr>
        </p:nvSpPr>
        <p:spPr>
          <a:xfrm>
            <a:off x="519404" y="1736726"/>
            <a:ext cx="11153192"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EE6690-A830-48BC-BAD9-BA0CC92A9BA8}"/>
              </a:ext>
            </a:extLst>
          </p:cNvPr>
          <p:cNvSpPr>
            <a:spLocks noGrp="1"/>
          </p:cNvSpPr>
          <p:nvPr>
            <p:ph type="body" idx="1"/>
          </p:nvPr>
        </p:nvSpPr>
        <p:spPr>
          <a:xfrm>
            <a:off x="519404" y="4589463"/>
            <a:ext cx="111531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8EFD5-A1CB-4393-9863-5A37B2C3EE91}"/>
              </a:ext>
            </a:extLst>
          </p:cNvPr>
          <p:cNvSpPr>
            <a:spLocks noGrp="1"/>
          </p:cNvSpPr>
          <p:nvPr>
            <p:ph type="dt" sz="half" idx="10"/>
          </p:nvPr>
        </p:nvSpPr>
        <p:spPr/>
        <p:txBody>
          <a:bodyPr/>
          <a:lstStyle/>
          <a:p>
            <a:fld id="{73AD0883-619B-4075-9A74-48E07A75D53C}" type="datetime1">
              <a:rPr lang="en-GB" smtClean="0"/>
              <a:t>18/09/2024</a:t>
            </a:fld>
            <a:endParaRPr lang="en-GB"/>
          </a:p>
        </p:txBody>
      </p:sp>
      <p:sp>
        <p:nvSpPr>
          <p:cNvPr id="5" name="Footer Placeholder 4">
            <a:extLst>
              <a:ext uri="{FF2B5EF4-FFF2-40B4-BE49-F238E27FC236}">
                <a16:creationId xmlns:a16="http://schemas.microsoft.com/office/drawing/2014/main" id="{7098E249-ACA0-4405-AEA1-B16D9AC4AB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1DF9E-8826-4EB5-80B0-E6A9E575C21B}"/>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76178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DE27B-EFC6-4E9F-B63E-8BEDFCC463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5D11F0-FC53-4084-8536-77A9B28AF084}"/>
              </a:ext>
            </a:extLst>
          </p:cNvPr>
          <p:cNvSpPr>
            <a:spLocks noGrp="1"/>
          </p:cNvSpPr>
          <p:nvPr>
            <p:ph sz="half" idx="1"/>
          </p:nvPr>
        </p:nvSpPr>
        <p:spPr>
          <a:xfrm>
            <a:off x="519404" y="1825625"/>
            <a:ext cx="550039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EAA5FA-BAEA-4788-AC31-E4D29311E39D}"/>
              </a:ext>
            </a:extLst>
          </p:cNvPr>
          <p:cNvSpPr>
            <a:spLocks noGrp="1"/>
          </p:cNvSpPr>
          <p:nvPr>
            <p:ph sz="half" idx="2"/>
          </p:nvPr>
        </p:nvSpPr>
        <p:spPr>
          <a:xfrm>
            <a:off x="6172199" y="1825625"/>
            <a:ext cx="550039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3F453D-C98F-4E84-AED2-0167B17990B8}"/>
              </a:ext>
            </a:extLst>
          </p:cNvPr>
          <p:cNvSpPr>
            <a:spLocks noGrp="1"/>
          </p:cNvSpPr>
          <p:nvPr>
            <p:ph type="dt" sz="half" idx="10"/>
          </p:nvPr>
        </p:nvSpPr>
        <p:spPr/>
        <p:txBody>
          <a:bodyPr/>
          <a:lstStyle/>
          <a:p>
            <a:fld id="{1C83B6EA-A4D0-4EB5-A152-5B69F475C15E}" type="datetime1">
              <a:rPr lang="en-GB" smtClean="0"/>
              <a:t>18/09/2024</a:t>
            </a:fld>
            <a:endParaRPr lang="en-GB"/>
          </a:p>
        </p:txBody>
      </p:sp>
      <p:sp>
        <p:nvSpPr>
          <p:cNvPr id="6" name="Footer Placeholder 5">
            <a:extLst>
              <a:ext uri="{FF2B5EF4-FFF2-40B4-BE49-F238E27FC236}">
                <a16:creationId xmlns:a16="http://schemas.microsoft.com/office/drawing/2014/main" id="{F775F067-C63C-48AF-AB60-CE6445D51E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467D86-786B-409E-8139-9675049C2495}"/>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67911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F2F9-F6D8-4913-A3B9-1077A7549834}"/>
              </a:ext>
            </a:extLst>
          </p:cNvPr>
          <p:cNvSpPr>
            <a:spLocks noGrp="1"/>
          </p:cNvSpPr>
          <p:nvPr>
            <p:ph type="title"/>
          </p:nvPr>
        </p:nvSpPr>
        <p:spPr>
          <a:xfrm>
            <a:off x="519404" y="365125"/>
            <a:ext cx="1115319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BCBF3E-DBCE-4B40-81E2-C97C3C87BA2B}"/>
              </a:ext>
            </a:extLst>
          </p:cNvPr>
          <p:cNvSpPr>
            <a:spLocks noGrp="1"/>
          </p:cNvSpPr>
          <p:nvPr>
            <p:ph type="body" idx="1"/>
          </p:nvPr>
        </p:nvSpPr>
        <p:spPr>
          <a:xfrm>
            <a:off x="519404" y="1690688"/>
            <a:ext cx="550039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C662A5-FC3B-46A5-8612-9C0C3DBA5BB5}"/>
              </a:ext>
            </a:extLst>
          </p:cNvPr>
          <p:cNvSpPr>
            <a:spLocks noGrp="1"/>
          </p:cNvSpPr>
          <p:nvPr>
            <p:ph sz="half" idx="2"/>
          </p:nvPr>
        </p:nvSpPr>
        <p:spPr>
          <a:xfrm>
            <a:off x="519404" y="2505075"/>
            <a:ext cx="547817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402E0A-3A3F-42B3-A27C-744D6B661D62}"/>
              </a:ext>
            </a:extLst>
          </p:cNvPr>
          <p:cNvSpPr>
            <a:spLocks noGrp="1"/>
          </p:cNvSpPr>
          <p:nvPr>
            <p:ph type="body" sz="quarter" idx="3"/>
          </p:nvPr>
        </p:nvSpPr>
        <p:spPr>
          <a:xfrm>
            <a:off x="6172200" y="1681163"/>
            <a:ext cx="550039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6E75A0-C05B-4B1D-AF9A-31490D278BFA}"/>
              </a:ext>
            </a:extLst>
          </p:cNvPr>
          <p:cNvSpPr>
            <a:spLocks noGrp="1"/>
          </p:cNvSpPr>
          <p:nvPr>
            <p:ph sz="quarter" idx="4"/>
          </p:nvPr>
        </p:nvSpPr>
        <p:spPr>
          <a:xfrm>
            <a:off x="6172199" y="2505075"/>
            <a:ext cx="550039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D1871A1-61FF-43C8-9243-9D8FF6A5CE14}"/>
              </a:ext>
            </a:extLst>
          </p:cNvPr>
          <p:cNvSpPr>
            <a:spLocks noGrp="1"/>
          </p:cNvSpPr>
          <p:nvPr>
            <p:ph type="dt" sz="half" idx="10"/>
          </p:nvPr>
        </p:nvSpPr>
        <p:spPr/>
        <p:txBody>
          <a:bodyPr/>
          <a:lstStyle/>
          <a:p>
            <a:fld id="{274D1887-72CC-4523-BB25-7F8891F76D4A}" type="datetime1">
              <a:rPr lang="en-GB" smtClean="0"/>
              <a:t>18/09/2024</a:t>
            </a:fld>
            <a:endParaRPr lang="en-GB"/>
          </a:p>
        </p:txBody>
      </p:sp>
      <p:sp>
        <p:nvSpPr>
          <p:cNvPr id="8" name="Footer Placeholder 7">
            <a:extLst>
              <a:ext uri="{FF2B5EF4-FFF2-40B4-BE49-F238E27FC236}">
                <a16:creationId xmlns:a16="http://schemas.microsoft.com/office/drawing/2014/main" id="{BA71F22C-B1EB-4415-8532-5A4B7F3C44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79FB8F-8AA8-461D-9C1A-C80F96825EBB}"/>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291271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CDE1-AAEC-45F5-B5B4-91511E6382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180E40-008B-4CBA-A00B-102D008138D5}"/>
              </a:ext>
            </a:extLst>
          </p:cNvPr>
          <p:cNvSpPr>
            <a:spLocks noGrp="1"/>
          </p:cNvSpPr>
          <p:nvPr>
            <p:ph type="dt" sz="half" idx="10"/>
          </p:nvPr>
        </p:nvSpPr>
        <p:spPr/>
        <p:txBody>
          <a:bodyPr/>
          <a:lstStyle/>
          <a:p>
            <a:fld id="{09848560-9131-4123-9AEA-BED3362A81E1}" type="datetime1">
              <a:rPr lang="en-GB" smtClean="0"/>
              <a:t>18/09/2024</a:t>
            </a:fld>
            <a:endParaRPr lang="en-GB"/>
          </a:p>
        </p:txBody>
      </p:sp>
      <p:sp>
        <p:nvSpPr>
          <p:cNvPr id="4" name="Footer Placeholder 3">
            <a:extLst>
              <a:ext uri="{FF2B5EF4-FFF2-40B4-BE49-F238E27FC236}">
                <a16:creationId xmlns:a16="http://schemas.microsoft.com/office/drawing/2014/main" id="{07EEDC42-3571-4A41-A35A-B5C8AAFD2E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D2B0634-F78A-4E58-8361-1E98A0014896}"/>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307662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2B2D2-4B1A-4A13-9C86-1736FAE88318}"/>
              </a:ext>
            </a:extLst>
          </p:cNvPr>
          <p:cNvSpPr>
            <a:spLocks noGrp="1"/>
          </p:cNvSpPr>
          <p:nvPr>
            <p:ph type="dt" sz="half" idx="10"/>
          </p:nvPr>
        </p:nvSpPr>
        <p:spPr/>
        <p:txBody>
          <a:bodyPr/>
          <a:lstStyle/>
          <a:p>
            <a:fld id="{B7CE20CE-B244-494D-ACF1-03E448748FA0}" type="datetime1">
              <a:rPr lang="en-GB" smtClean="0"/>
              <a:t>18/09/2024</a:t>
            </a:fld>
            <a:endParaRPr lang="en-GB"/>
          </a:p>
        </p:txBody>
      </p:sp>
      <p:sp>
        <p:nvSpPr>
          <p:cNvPr id="3" name="Footer Placeholder 2">
            <a:extLst>
              <a:ext uri="{FF2B5EF4-FFF2-40B4-BE49-F238E27FC236}">
                <a16:creationId xmlns:a16="http://schemas.microsoft.com/office/drawing/2014/main" id="{B77047DF-66BB-4983-80C2-D64A276BADD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4C1297-5D77-4599-9FA9-91BC058A5347}"/>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2983465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46EE-8105-4651-A984-BD8CDB88F391}"/>
              </a:ext>
            </a:extLst>
          </p:cNvPr>
          <p:cNvSpPr>
            <a:spLocks noGrp="1"/>
          </p:cNvSpPr>
          <p:nvPr>
            <p:ph type="title"/>
          </p:nvPr>
        </p:nvSpPr>
        <p:spPr>
          <a:xfrm>
            <a:off x="519404" y="457200"/>
            <a:ext cx="4252621"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D6DDA6-54D1-4228-8455-540AEB419BF1}"/>
              </a:ext>
            </a:extLst>
          </p:cNvPr>
          <p:cNvSpPr>
            <a:spLocks noGrp="1"/>
          </p:cNvSpPr>
          <p:nvPr>
            <p:ph idx="1"/>
          </p:nvPr>
        </p:nvSpPr>
        <p:spPr>
          <a:xfrm>
            <a:off x="5183188" y="457201"/>
            <a:ext cx="6489408"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470C27-693E-4DA0-A952-98778222CC4A}"/>
              </a:ext>
            </a:extLst>
          </p:cNvPr>
          <p:cNvSpPr>
            <a:spLocks noGrp="1"/>
          </p:cNvSpPr>
          <p:nvPr>
            <p:ph type="body" sz="half" idx="2"/>
          </p:nvPr>
        </p:nvSpPr>
        <p:spPr>
          <a:xfrm>
            <a:off x="519404" y="2057400"/>
            <a:ext cx="425262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49424B-A804-4A09-AE8D-E45A77B7EA92}"/>
              </a:ext>
            </a:extLst>
          </p:cNvPr>
          <p:cNvSpPr>
            <a:spLocks noGrp="1"/>
          </p:cNvSpPr>
          <p:nvPr>
            <p:ph type="dt" sz="half" idx="10"/>
          </p:nvPr>
        </p:nvSpPr>
        <p:spPr/>
        <p:txBody>
          <a:bodyPr/>
          <a:lstStyle/>
          <a:p>
            <a:fld id="{69CFED9D-55B7-451E-8E6B-B4A5BC49AEEF}" type="datetime1">
              <a:rPr lang="en-GB" smtClean="0"/>
              <a:t>18/09/2024</a:t>
            </a:fld>
            <a:endParaRPr lang="en-GB"/>
          </a:p>
        </p:txBody>
      </p:sp>
      <p:sp>
        <p:nvSpPr>
          <p:cNvPr id="6" name="Footer Placeholder 5">
            <a:extLst>
              <a:ext uri="{FF2B5EF4-FFF2-40B4-BE49-F238E27FC236}">
                <a16:creationId xmlns:a16="http://schemas.microsoft.com/office/drawing/2014/main" id="{2797CF40-25A4-4343-A215-AB870275C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8FC44D-8DA6-44E8-B55C-DCDE77F2975C}"/>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37615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F9351-727B-480B-BAB3-47E99628B043}"/>
              </a:ext>
            </a:extLst>
          </p:cNvPr>
          <p:cNvSpPr>
            <a:spLocks noGrp="1"/>
          </p:cNvSpPr>
          <p:nvPr>
            <p:ph type="title"/>
          </p:nvPr>
        </p:nvSpPr>
        <p:spPr>
          <a:xfrm>
            <a:off x="519404" y="457200"/>
            <a:ext cx="4252621"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776231-B663-40FA-95B8-447E2257786C}"/>
              </a:ext>
            </a:extLst>
          </p:cNvPr>
          <p:cNvSpPr>
            <a:spLocks noGrp="1"/>
          </p:cNvSpPr>
          <p:nvPr>
            <p:ph type="pic" idx="1"/>
          </p:nvPr>
        </p:nvSpPr>
        <p:spPr>
          <a:xfrm>
            <a:off x="5183188" y="457201"/>
            <a:ext cx="6489408"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6188AA-6E56-4052-8872-83687C3A5BA0}"/>
              </a:ext>
            </a:extLst>
          </p:cNvPr>
          <p:cNvSpPr>
            <a:spLocks noGrp="1"/>
          </p:cNvSpPr>
          <p:nvPr>
            <p:ph type="body" sz="half" idx="2"/>
          </p:nvPr>
        </p:nvSpPr>
        <p:spPr>
          <a:xfrm>
            <a:off x="519404" y="2057400"/>
            <a:ext cx="425262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DD3221-90A7-4DD1-A3B3-F7D3728C9946}"/>
              </a:ext>
            </a:extLst>
          </p:cNvPr>
          <p:cNvSpPr>
            <a:spLocks noGrp="1"/>
          </p:cNvSpPr>
          <p:nvPr>
            <p:ph type="dt" sz="half" idx="10"/>
          </p:nvPr>
        </p:nvSpPr>
        <p:spPr/>
        <p:txBody>
          <a:bodyPr/>
          <a:lstStyle/>
          <a:p>
            <a:fld id="{496872BF-4148-469C-A54B-87FCAD968721}" type="datetime1">
              <a:rPr lang="en-GB" smtClean="0"/>
              <a:t>18/09/2024</a:t>
            </a:fld>
            <a:endParaRPr lang="en-GB"/>
          </a:p>
        </p:txBody>
      </p:sp>
      <p:sp>
        <p:nvSpPr>
          <p:cNvPr id="6" name="Footer Placeholder 5">
            <a:extLst>
              <a:ext uri="{FF2B5EF4-FFF2-40B4-BE49-F238E27FC236}">
                <a16:creationId xmlns:a16="http://schemas.microsoft.com/office/drawing/2014/main" id="{830C7608-6466-4C28-AE0D-2BFDFCAA1B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AAB2BD-6EDB-42AF-A86E-FB26450A80E4}"/>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404186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A22BEC-A535-4E7D-B88B-4DD54EFF3C51}"/>
              </a:ext>
            </a:extLst>
          </p:cNvPr>
          <p:cNvSpPr>
            <a:spLocks noGrp="1"/>
          </p:cNvSpPr>
          <p:nvPr>
            <p:ph type="title"/>
          </p:nvPr>
        </p:nvSpPr>
        <p:spPr>
          <a:xfrm>
            <a:off x="519404" y="365125"/>
            <a:ext cx="1115319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30F1221-6903-49A6-9D0B-4565253BE49E}"/>
              </a:ext>
            </a:extLst>
          </p:cNvPr>
          <p:cNvSpPr>
            <a:spLocks noGrp="1"/>
          </p:cNvSpPr>
          <p:nvPr>
            <p:ph type="body" idx="1"/>
          </p:nvPr>
        </p:nvSpPr>
        <p:spPr>
          <a:xfrm>
            <a:off x="519404" y="1825625"/>
            <a:ext cx="1115319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D4646F3-DE79-4D8B-9095-2DDE1872DD51}"/>
              </a:ext>
            </a:extLst>
          </p:cNvPr>
          <p:cNvSpPr>
            <a:spLocks noGrp="1"/>
          </p:cNvSpPr>
          <p:nvPr>
            <p:ph type="dt" sz="half" idx="2"/>
          </p:nvPr>
        </p:nvSpPr>
        <p:spPr>
          <a:xfrm>
            <a:off x="519404" y="6356350"/>
            <a:ext cx="306199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A811D5F-0491-4FCD-8ED3-69A982F425AE}" type="datetime1">
              <a:rPr lang="en-GB" smtClean="0"/>
              <a:t>18/09/2024</a:t>
            </a:fld>
            <a:endParaRPr lang="en-GB"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5F480F8-A62A-41FA-967A-4D7A1D4E26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A3F2DF14-F026-40E0-B29E-BF5A438FE450}"/>
              </a:ext>
            </a:extLst>
          </p:cNvPr>
          <p:cNvSpPr>
            <a:spLocks noGrp="1"/>
          </p:cNvSpPr>
          <p:nvPr>
            <p:ph type="sldNum" sz="quarter" idx="4"/>
          </p:nvPr>
        </p:nvSpPr>
        <p:spPr>
          <a:xfrm>
            <a:off x="8610600" y="6356350"/>
            <a:ext cx="3061996"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0B30DD5-1EF8-48BF-BC70-8C78D8C5415C}" type="slidenum">
              <a:rPr lang="en-GB" smtClean="0"/>
              <a:pPr/>
              <a:t>‹#›</a:t>
            </a:fld>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951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rgbClr val="0072B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2BC"/>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2BC"/>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2BC"/>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2BC"/>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2BC"/>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future.nhs.uk/VCSES/view?objectId=220892901#220892901"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nhsconfed.org/system/files/2021-06/How-health-and-care-systems-can-work-better-VCSE.pdf" TargetMode="External"/><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https://future.nhs.uk/VCSES/groupHome" TargetMode="External"/><Relationship Id="rId13" Type="http://schemas.openxmlformats.org/officeDocument/2006/relationships/hyperlink" Target="https://future.nhs.uk/VCSES/view?objectId=220892901#220892901" TargetMode="External"/><Relationship Id="rId3" Type="http://schemas.openxmlformats.org/officeDocument/2006/relationships/hyperlink" Target="https://www.england.nhs.uk/long-read/a-framework-for-addressing-practical-barriers-to-integration-of-vcse-organisations-in-integrated-care-systems/" TargetMode="External"/><Relationship Id="rId7" Type="http://schemas.openxmlformats.org/officeDocument/2006/relationships/hyperlink" Target="https://www.kingsfund.org.uk/insight-and-analysis/long-reads/integrated-care-systems-explained" TargetMode="External"/><Relationship Id="rId12" Type="http://schemas.openxmlformats.org/officeDocument/2006/relationships/hyperlink" Target="https://www.england.nhs.uk/wp-content/uploads/2022/05/next-steps-for-integrating-primary-care-fuller-stocktake-report.pdf" TargetMode="External"/><Relationship Id="rId2" Type="http://schemas.openxmlformats.org/officeDocument/2006/relationships/hyperlink" Target="https://www.england.nhs.uk/ourwork/part-rel/voluntary-community-and-social-enterprises-vcse/" TargetMode="External"/><Relationship Id="rId1" Type="http://schemas.openxmlformats.org/officeDocument/2006/relationships/slideLayout" Target="../slideLayouts/slideLayout6.xml"/><Relationship Id="rId6" Type="http://schemas.openxmlformats.org/officeDocument/2006/relationships/hyperlink" Target="https://www.hwics.org.uk/application/files/1117/2562/5779/Annual_Report_and_Accounts_2023-24.pdf" TargetMode="External"/><Relationship Id="rId11" Type="http://schemas.openxmlformats.org/officeDocument/2006/relationships/hyperlink" Target="https://www.hwics.org.uk/application/files/7516/8303/1109/HW_Integrated_Care_Strategy_02.05.2023.pdf" TargetMode="External"/><Relationship Id="rId5" Type="http://schemas.openxmlformats.org/officeDocument/2006/relationships/hyperlink" Target="https://www.nhsconfed.org/system/files/2021-06/How-health-and-care-systems-can-work-better-VCSE.pdf" TargetMode="External"/><Relationship Id="rId10" Type="http://schemas.openxmlformats.org/officeDocument/2006/relationships/hyperlink" Target="https://www.worcestershire.gov.uk/council-services/council-and-democracy/research-reports-and-local-statistics/joint-strategic-needs-assessment-jsna" TargetMode="External"/><Relationship Id="rId4" Type="http://schemas.openxmlformats.org/officeDocument/2006/relationships/hyperlink" Target="https://www.england.nhs.uk/wp-content/uploads/2021/06/B0660-ics-implementation-guidance-on-thriving-places.pdf" TargetMode="External"/><Relationship Id="rId9" Type="http://schemas.openxmlformats.org/officeDocument/2006/relationships/hyperlink" Target="https://www.kingsfund.org.uk/about-us/priorities/healthy-places-communiti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05E-6FF5-42B3-BE57-5CE86962B51A}"/>
              </a:ext>
            </a:extLst>
          </p:cNvPr>
          <p:cNvSpPr>
            <a:spLocks noGrp="1"/>
          </p:cNvSpPr>
          <p:nvPr>
            <p:ph type="ctrTitle"/>
          </p:nvPr>
        </p:nvSpPr>
        <p:spPr>
          <a:xfrm>
            <a:off x="327263" y="2673350"/>
            <a:ext cx="11345333" cy="2387600"/>
          </a:xfrm>
        </p:spPr>
        <p:txBody>
          <a:bodyPr>
            <a:normAutofit fontScale="90000"/>
          </a:bodyPr>
          <a:lstStyle/>
          <a:p>
            <a:r>
              <a:rPr lang="en-US" dirty="0"/>
              <a:t>Worcestershire Place: opportunities for the VCSE sector</a:t>
            </a:r>
            <a:endParaRPr lang="en-GB" dirty="0"/>
          </a:p>
        </p:txBody>
      </p:sp>
      <p:sp>
        <p:nvSpPr>
          <p:cNvPr id="3" name="Subtitle 2">
            <a:extLst>
              <a:ext uri="{FF2B5EF4-FFF2-40B4-BE49-F238E27FC236}">
                <a16:creationId xmlns:a16="http://schemas.microsoft.com/office/drawing/2014/main" id="{24319ECD-E628-4BC6-8635-9DB5B3C8A75B}"/>
              </a:ext>
            </a:extLst>
          </p:cNvPr>
          <p:cNvSpPr>
            <a:spLocks noGrp="1"/>
          </p:cNvSpPr>
          <p:nvPr>
            <p:ph type="subTitle" idx="1"/>
          </p:nvPr>
        </p:nvSpPr>
        <p:spPr>
          <a:xfrm>
            <a:off x="498969" y="5372208"/>
            <a:ext cx="11345333" cy="780941"/>
          </a:xfrm>
        </p:spPr>
        <p:txBody>
          <a:bodyPr>
            <a:normAutofit fontScale="25000" lnSpcReduction="20000"/>
          </a:bodyPr>
          <a:lstStyle/>
          <a:p>
            <a:r>
              <a:rPr lang="en-GB" sz="9600" dirty="0"/>
              <a:t>Worcestershire VCSE Alliance Online Briefing</a:t>
            </a:r>
          </a:p>
          <a:p>
            <a:r>
              <a:rPr lang="en-GB" sz="9600" dirty="0"/>
              <a:t>18</a:t>
            </a:r>
            <a:r>
              <a:rPr lang="en-GB" sz="9600" baseline="30000" dirty="0"/>
              <a:t>th</a:t>
            </a:r>
            <a:r>
              <a:rPr lang="en-GB" sz="9600" dirty="0"/>
              <a:t> September 2024</a:t>
            </a:r>
          </a:p>
          <a:p>
            <a:endParaRPr lang="en-GB" sz="1200" dirty="0"/>
          </a:p>
        </p:txBody>
      </p:sp>
      <p:sp>
        <p:nvSpPr>
          <p:cNvPr id="4" name="Slide Number Placeholder 3">
            <a:extLst>
              <a:ext uri="{FF2B5EF4-FFF2-40B4-BE49-F238E27FC236}">
                <a16:creationId xmlns:a16="http://schemas.microsoft.com/office/drawing/2014/main" id="{7E74141F-595F-498C-B969-4406023F601E}"/>
              </a:ext>
            </a:extLst>
          </p:cNvPr>
          <p:cNvSpPr>
            <a:spLocks noGrp="1"/>
          </p:cNvSpPr>
          <p:nvPr>
            <p:ph type="sldNum" sz="quarter" idx="12"/>
          </p:nvPr>
        </p:nvSpPr>
        <p:spPr/>
        <p:txBody>
          <a:bodyPr/>
          <a:lstStyle/>
          <a:p>
            <a:fld id="{90B30DD5-1EF8-48BF-BC70-8C78D8C5415C}" type="slidenum">
              <a:rPr lang="en-GB" smtClean="0"/>
              <a:pPr/>
              <a:t>1</a:t>
            </a:fld>
            <a:endParaRPr lang="en-GB" sz="1100" dirty="0"/>
          </a:p>
        </p:txBody>
      </p:sp>
    </p:spTree>
    <p:extLst>
      <p:ext uri="{BB962C8B-B14F-4D97-AF65-F5344CB8AC3E}">
        <p14:creationId xmlns:p14="http://schemas.microsoft.com/office/powerpoint/2010/main" val="131480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193D2-F088-4CB8-9927-6DD9C66CF19F}"/>
              </a:ext>
            </a:extLst>
          </p:cNvPr>
          <p:cNvSpPr>
            <a:spLocks noGrp="1"/>
          </p:cNvSpPr>
          <p:nvPr>
            <p:ph type="title"/>
          </p:nvPr>
        </p:nvSpPr>
        <p:spPr>
          <a:xfrm>
            <a:off x="0" y="-73050"/>
            <a:ext cx="5329479" cy="1653198"/>
          </a:xfrm>
        </p:spPr>
        <p:txBody>
          <a:bodyPr anchor="ctr">
            <a:normAutofit/>
          </a:bodyPr>
          <a:lstStyle/>
          <a:p>
            <a:pPr algn="ctr"/>
            <a:r>
              <a:rPr lang="en-GB" sz="4800" dirty="0"/>
              <a:t>Integrated Care </a:t>
            </a:r>
          </a:p>
        </p:txBody>
      </p:sp>
      <p:sp>
        <p:nvSpPr>
          <p:cNvPr id="3" name="Content Placeholder 2">
            <a:extLst>
              <a:ext uri="{FF2B5EF4-FFF2-40B4-BE49-F238E27FC236}">
                <a16:creationId xmlns:a16="http://schemas.microsoft.com/office/drawing/2014/main" id="{805C4F5F-C2B6-479C-BDC6-075CF7330672}"/>
              </a:ext>
            </a:extLst>
          </p:cNvPr>
          <p:cNvSpPr>
            <a:spLocks noGrp="1"/>
          </p:cNvSpPr>
          <p:nvPr>
            <p:ph idx="1"/>
          </p:nvPr>
        </p:nvSpPr>
        <p:spPr>
          <a:xfrm>
            <a:off x="193362" y="1140602"/>
            <a:ext cx="6154876" cy="1472649"/>
          </a:xfrm>
        </p:spPr>
        <p:txBody>
          <a:bodyPr anchor="t">
            <a:normAutofit fontScale="92500"/>
          </a:bodyPr>
          <a:lstStyle/>
          <a:p>
            <a:r>
              <a:rPr lang="en-GB" sz="2200" b="1" dirty="0">
                <a:solidFill>
                  <a:schemeClr val="accent1"/>
                </a:solidFill>
              </a:rPr>
              <a:t>Integration &amp; Place – working with partners</a:t>
            </a:r>
          </a:p>
          <a:p>
            <a:r>
              <a:rPr lang="en-GB" sz="2200" b="1" dirty="0">
                <a:solidFill>
                  <a:schemeClr val="accent1"/>
                </a:solidFill>
              </a:rPr>
              <a:t>Doing things differently – ‘left shift’</a:t>
            </a:r>
          </a:p>
          <a:p>
            <a:r>
              <a:rPr lang="en-GB" sz="2200" b="1" dirty="0">
                <a:solidFill>
                  <a:schemeClr val="accent1"/>
                </a:solidFill>
              </a:rPr>
              <a:t>Personalised care, inequalities and prevention</a:t>
            </a:r>
          </a:p>
          <a:p>
            <a:pPr marL="0" indent="0">
              <a:buNone/>
            </a:pPr>
            <a:endParaRPr lang="en-GB" sz="2200" b="1" dirty="0">
              <a:solidFill>
                <a:schemeClr val="accent1"/>
              </a:solidFill>
            </a:endParaRPr>
          </a:p>
          <a:p>
            <a:pPr marL="0" indent="0">
              <a:buNone/>
            </a:pPr>
            <a:endParaRPr lang="en-GB" sz="2200" b="1" dirty="0">
              <a:solidFill>
                <a:schemeClr val="accent1"/>
              </a:solidFill>
            </a:endParaRPr>
          </a:p>
          <a:p>
            <a:pPr marL="0" indent="0">
              <a:buNone/>
            </a:pPr>
            <a:endParaRPr lang="en-GB" sz="2200" b="1" dirty="0">
              <a:solidFill>
                <a:schemeClr val="accent1"/>
              </a:solidFill>
            </a:endParaRPr>
          </a:p>
        </p:txBody>
      </p:sp>
      <p:pic>
        <p:nvPicPr>
          <p:cNvPr id="1030" name="Picture 6">
            <a:extLst>
              <a:ext uri="{FF2B5EF4-FFF2-40B4-BE49-F238E27FC236}">
                <a16:creationId xmlns:a16="http://schemas.microsoft.com/office/drawing/2014/main" id="{7C3AFEEC-CBF8-A086-1E98-2625CA9F38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59" t="13518" r="23988" b="15308"/>
          <a:stretch/>
        </p:blipFill>
        <p:spPr bwMode="auto">
          <a:xfrm>
            <a:off x="6096000" y="1580148"/>
            <a:ext cx="5915015" cy="46277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D9FD2DC-9B81-FA3D-D025-B77F8556E8E8}"/>
              </a:ext>
            </a:extLst>
          </p:cNvPr>
          <p:cNvPicPr>
            <a:picLocks noChangeAspect="1"/>
          </p:cNvPicPr>
          <p:nvPr/>
        </p:nvPicPr>
        <p:blipFill>
          <a:blip r:embed="rId3"/>
          <a:stretch>
            <a:fillRect/>
          </a:stretch>
        </p:blipFill>
        <p:spPr>
          <a:xfrm>
            <a:off x="758584" y="2744298"/>
            <a:ext cx="4502535" cy="3099667"/>
          </a:xfrm>
          <a:prstGeom prst="rect">
            <a:avLst/>
          </a:prstGeom>
        </p:spPr>
      </p:pic>
      <p:sp>
        <p:nvSpPr>
          <p:cNvPr id="9" name="TextBox 8">
            <a:extLst>
              <a:ext uri="{FF2B5EF4-FFF2-40B4-BE49-F238E27FC236}">
                <a16:creationId xmlns:a16="http://schemas.microsoft.com/office/drawing/2014/main" id="{E0E193FE-A6CC-DE8A-5E2E-08B503A11FE1}"/>
              </a:ext>
            </a:extLst>
          </p:cNvPr>
          <p:cNvSpPr txBox="1"/>
          <p:nvPr/>
        </p:nvSpPr>
        <p:spPr>
          <a:xfrm>
            <a:off x="7676362" y="1223836"/>
            <a:ext cx="3006529" cy="369332"/>
          </a:xfrm>
          <a:prstGeom prst="rect">
            <a:avLst/>
          </a:prstGeom>
          <a:noFill/>
        </p:spPr>
        <p:txBody>
          <a:bodyPr wrap="none" rtlCol="0">
            <a:spAutoFit/>
          </a:bodyPr>
          <a:lstStyle/>
          <a:p>
            <a:r>
              <a:rPr lang="en-GB" dirty="0"/>
              <a:t>Model of health determinants</a:t>
            </a:r>
          </a:p>
        </p:txBody>
      </p:sp>
    </p:spTree>
    <p:extLst>
      <p:ext uri="{BB962C8B-B14F-4D97-AF65-F5344CB8AC3E}">
        <p14:creationId xmlns:p14="http://schemas.microsoft.com/office/powerpoint/2010/main" val="375636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B90E2B-B5DF-40A6-4A79-659C112D1952}"/>
              </a:ext>
            </a:extLst>
          </p:cNvPr>
          <p:cNvSpPr>
            <a:spLocks noGrp="1"/>
          </p:cNvSpPr>
          <p:nvPr>
            <p:ph type="sldNum" sz="quarter" idx="12"/>
          </p:nvPr>
        </p:nvSpPr>
        <p:spPr/>
        <p:txBody>
          <a:bodyPr/>
          <a:lstStyle/>
          <a:p>
            <a:fld id="{90B30DD5-1EF8-48BF-BC70-8C78D8C5415C}" type="slidenum">
              <a:rPr lang="en-GB" smtClean="0"/>
              <a:t>11</a:t>
            </a:fld>
            <a:endParaRPr lang="en-GB"/>
          </a:p>
        </p:txBody>
      </p:sp>
      <p:pic>
        <p:nvPicPr>
          <p:cNvPr id="5" name="Picture 4">
            <a:extLst>
              <a:ext uri="{FF2B5EF4-FFF2-40B4-BE49-F238E27FC236}">
                <a16:creationId xmlns:a16="http://schemas.microsoft.com/office/drawing/2014/main" id="{E5FA5316-544B-41FC-9D37-FE48B8A4D885}"/>
              </a:ext>
            </a:extLst>
          </p:cNvPr>
          <p:cNvPicPr>
            <a:picLocks noChangeAspect="1"/>
          </p:cNvPicPr>
          <p:nvPr/>
        </p:nvPicPr>
        <p:blipFill>
          <a:blip r:embed="rId2"/>
          <a:stretch>
            <a:fillRect/>
          </a:stretch>
        </p:blipFill>
        <p:spPr>
          <a:xfrm>
            <a:off x="0" y="-1"/>
            <a:ext cx="11877472" cy="6374493"/>
          </a:xfrm>
          <a:prstGeom prst="rect">
            <a:avLst/>
          </a:prstGeom>
        </p:spPr>
      </p:pic>
      <p:pic>
        <p:nvPicPr>
          <p:cNvPr id="7" name="Picture 6">
            <a:extLst>
              <a:ext uri="{FF2B5EF4-FFF2-40B4-BE49-F238E27FC236}">
                <a16:creationId xmlns:a16="http://schemas.microsoft.com/office/drawing/2014/main" id="{6E00FF84-A8A2-985E-57DE-AC2838D6F5AE}"/>
              </a:ext>
            </a:extLst>
          </p:cNvPr>
          <p:cNvPicPr>
            <a:picLocks noChangeAspect="1"/>
          </p:cNvPicPr>
          <p:nvPr/>
        </p:nvPicPr>
        <p:blipFill>
          <a:blip r:embed="rId3"/>
          <a:stretch>
            <a:fillRect/>
          </a:stretch>
        </p:blipFill>
        <p:spPr>
          <a:xfrm>
            <a:off x="11166727" y="6233615"/>
            <a:ext cx="247685" cy="209579"/>
          </a:xfrm>
          <a:prstGeom prst="rect">
            <a:avLst/>
          </a:prstGeom>
        </p:spPr>
      </p:pic>
    </p:spTree>
    <p:extLst>
      <p:ext uri="{BB962C8B-B14F-4D97-AF65-F5344CB8AC3E}">
        <p14:creationId xmlns:p14="http://schemas.microsoft.com/office/powerpoint/2010/main" val="1541262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F99909-E939-0C7E-DD7F-B04D2D2D6C48}"/>
              </a:ext>
            </a:extLst>
          </p:cNvPr>
          <p:cNvPicPr>
            <a:picLocks noChangeAspect="1"/>
          </p:cNvPicPr>
          <p:nvPr/>
        </p:nvPicPr>
        <p:blipFill>
          <a:blip r:embed="rId2"/>
          <a:stretch>
            <a:fillRect/>
          </a:stretch>
        </p:blipFill>
        <p:spPr>
          <a:xfrm>
            <a:off x="0" y="0"/>
            <a:ext cx="12089444" cy="6498077"/>
          </a:xfrm>
          <a:prstGeom prst="rect">
            <a:avLst/>
          </a:prstGeom>
        </p:spPr>
      </p:pic>
      <p:sp>
        <p:nvSpPr>
          <p:cNvPr id="3" name="Slide Number Placeholder 2">
            <a:extLst>
              <a:ext uri="{FF2B5EF4-FFF2-40B4-BE49-F238E27FC236}">
                <a16:creationId xmlns:a16="http://schemas.microsoft.com/office/drawing/2014/main" id="{351C1DC3-C9C2-406C-1F3F-AF8500D2808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0B30DD5-1EF8-48BF-BC70-8C78D8C5415C}" type="slidenum">
              <a:rPr lang="en-US" smtClean="0">
                <a:latin typeface="+mn-lt"/>
                <a:cs typeface="+mn-cs"/>
              </a:rPr>
              <a:pPr>
                <a:spcAft>
                  <a:spcPts val="600"/>
                </a:spcAft>
              </a:pPr>
              <a:t>12</a:t>
            </a:fld>
            <a:endParaRPr lang="en-US">
              <a:latin typeface="+mn-lt"/>
              <a:cs typeface="+mn-cs"/>
            </a:endParaRPr>
          </a:p>
        </p:txBody>
      </p:sp>
      <p:pic>
        <p:nvPicPr>
          <p:cNvPr id="7" name="Picture 6">
            <a:extLst>
              <a:ext uri="{FF2B5EF4-FFF2-40B4-BE49-F238E27FC236}">
                <a16:creationId xmlns:a16="http://schemas.microsoft.com/office/drawing/2014/main" id="{5FA1E32A-F190-D062-DE03-16CB6E7F935D}"/>
              </a:ext>
            </a:extLst>
          </p:cNvPr>
          <p:cNvPicPr>
            <a:picLocks noChangeAspect="1"/>
          </p:cNvPicPr>
          <p:nvPr/>
        </p:nvPicPr>
        <p:blipFill>
          <a:blip r:embed="rId3"/>
          <a:stretch>
            <a:fillRect/>
          </a:stretch>
        </p:blipFill>
        <p:spPr>
          <a:xfrm>
            <a:off x="11350094" y="6208692"/>
            <a:ext cx="371527" cy="295316"/>
          </a:xfrm>
          <a:prstGeom prst="rect">
            <a:avLst/>
          </a:prstGeom>
        </p:spPr>
      </p:pic>
    </p:spTree>
    <p:extLst>
      <p:ext uri="{BB962C8B-B14F-4D97-AF65-F5344CB8AC3E}">
        <p14:creationId xmlns:p14="http://schemas.microsoft.com/office/powerpoint/2010/main" val="932589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43CC-53DC-D361-D7D6-FF5C415C97AF}"/>
              </a:ext>
            </a:extLst>
          </p:cNvPr>
          <p:cNvSpPr>
            <a:spLocks noGrp="1"/>
          </p:cNvSpPr>
          <p:nvPr>
            <p:ph type="title"/>
          </p:nvPr>
        </p:nvSpPr>
        <p:spPr/>
        <p:txBody>
          <a:bodyPr/>
          <a:lstStyle/>
          <a:p>
            <a:r>
              <a:rPr lang="en-GB" dirty="0"/>
              <a:t>Neighbourhoods, Places and Systems</a:t>
            </a:r>
          </a:p>
        </p:txBody>
      </p:sp>
      <p:sp>
        <p:nvSpPr>
          <p:cNvPr id="3" name="Content Placeholder 2">
            <a:extLst>
              <a:ext uri="{FF2B5EF4-FFF2-40B4-BE49-F238E27FC236}">
                <a16:creationId xmlns:a16="http://schemas.microsoft.com/office/drawing/2014/main" id="{40A919F8-2ED6-1DFD-322E-2C78BFB4E6C8}"/>
              </a:ext>
            </a:extLst>
          </p:cNvPr>
          <p:cNvSpPr>
            <a:spLocks noGrp="1"/>
          </p:cNvSpPr>
          <p:nvPr>
            <p:ph idx="1"/>
          </p:nvPr>
        </p:nvSpPr>
        <p:spPr>
          <a:xfrm>
            <a:off x="652556" y="1690688"/>
            <a:ext cx="10886887" cy="4389270"/>
          </a:xfrm>
        </p:spPr>
        <p:txBody>
          <a:bodyPr>
            <a:noAutofit/>
          </a:bodyPr>
          <a:lstStyle/>
          <a:p>
            <a:r>
              <a:rPr lang="en-GB" sz="1800" b="1" dirty="0"/>
              <a:t>Neighbourhoods</a:t>
            </a:r>
            <a:r>
              <a:rPr lang="en-GB" sz="1800" dirty="0"/>
              <a:t> (covering populations of 30-50k people): where groups of GP practices work with NHS community services, social care and other providers to delivery more co-ordinated and proactive care.</a:t>
            </a:r>
            <a:br>
              <a:rPr lang="en-GB" sz="1800" dirty="0"/>
            </a:br>
            <a:endParaRPr lang="en-GB" sz="1800" dirty="0"/>
          </a:p>
          <a:p>
            <a:r>
              <a:rPr lang="en-GB" sz="1800" b="1" dirty="0"/>
              <a:t>Places</a:t>
            </a:r>
            <a:r>
              <a:rPr lang="en-GB" sz="1800" dirty="0"/>
              <a:t> (covering populations of 250-500k people): where partnerships of health and care organisations in a town or district – including local government, NHS providers, VCSE organisations, social care providers and others – come together to join up the planning and delivery of services, redesign care pathways, engage with local communities and address health inequalities and the social and economic determinants of health.</a:t>
            </a:r>
            <a:br>
              <a:rPr lang="en-GB" sz="1800" dirty="0"/>
            </a:br>
            <a:endParaRPr lang="en-GB" sz="1800" dirty="0"/>
          </a:p>
          <a:p>
            <a:r>
              <a:rPr lang="en-GB" sz="1800" b="1" dirty="0"/>
              <a:t>Systems</a:t>
            </a:r>
            <a:r>
              <a:rPr lang="en-GB" sz="1800" dirty="0"/>
              <a:t> (covering populations of around 500k to 3 million people): where health and care partners come together at scale to set overall system strategy, manage resources and performance, plan specialist services, and drive strategic improvements in areas such as workforce planning, digital infrastructure and estates.</a:t>
            </a:r>
          </a:p>
        </p:txBody>
      </p:sp>
      <p:sp>
        <p:nvSpPr>
          <p:cNvPr id="4" name="Slide Number Placeholder 3">
            <a:extLst>
              <a:ext uri="{FF2B5EF4-FFF2-40B4-BE49-F238E27FC236}">
                <a16:creationId xmlns:a16="http://schemas.microsoft.com/office/drawing/2014/main" id="{E024ACE5-F794-D7C4-EF55-8068D92C8414}"/>
              </a:ext>
            </a:extLst>
          </p:cNvPr>
          <p:cNvSpPr>
            <a:spLocks noGrp="1"/>
          </p:cNvSpPr>
          <p:nvPr>
            <p:ph type="sldNum" sz="quarter" idx="12"/>
          </p:nvPr>
        </p:nvSpPr>
        <p:spPr/>
        <p:txBody>
          <a:bodyPr/>
          <a:lstStyle/>
          <a:p>
            <a:fld id="{90B30DD5-1EF8-48BF-BC70-8C78D8C5415C}" type="slidenum">
              <a:rPr lang="en-GB" smtClean="0"/>
              <a:t>13</a:t>
            </a:fld>
            <a:endParaRPr lang="en-GB"/>
          </a:p>
        </p:txBody>
      </p:sp>
    </p:spTree>
    <p:extLst>
      <p:ext uri="{BB962C8B-B14F-4D97-AF65-F5344CB8AC3E}">
        <p14:creationId xmlns:p14="http://schemas.microsoft.com/office/powerpoint/2010/main" val="1857786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E2DC76-8ACA-0CC8-8396-C714BA7D612F}"/>
              </a:ext>
            </a:extLst>
          </p:cNvPr>
          <p:cNvSpPr>
            <a:spLocks noGrp="1"/>
          </p:cNvSpPr>
          <p:nvPr>
            <p:ph type="sldNum" sz="quarter" idx="12"/>
          </p:nvPr>
        </p:nvSpPr>
        <p:spPr/>
        <p:txBody>
          <a:bodyPr/>
          <a:lstStyle/>
          <a:p>
            <a:fld id="{90B30DD5-1EF8-48BF-BC70-8C78D8C5415C}" type="slidenum">
              <a:rPr lang="en-GB" smtClean="0"/>
              <a:t>14</a:t>
            </a:fld>
            <a:endParaRPr lang="en-GB"/>
          </a:p>
        </p:txBody>
      </p:sp>
      <p:pic>
        <p:nvPicPr>
          <p:cNvPr id="5" name="Picture 4">
            <a:extLst>
              <a:ext uri="{FF2B5EF4-FFF2-40B4-BE49-F238E27FC236}">
                <a16:creationId xmlns:a16="http://schemas.microsoft.com/office/drawing/2014/main" id="{1F7B74AF-2787-F5BB-1168-BB0B5D780681}"/>
              </a:ext>
            </a:extLst>
          </p:cNvPr>
          <p:cNvPicPr>
            <a:picLocks noChangeAspect="1"/>
          </p:cNvPicPr>
          <p:nvPr/>
        </p:nvPicPr>
        <p:blipFill>
          <a:blip r:embed="rId2"/>
          <a:stretch>
            <a:fillRect/>
          </a:stretch>
        </p:blipFill>
        <p:spPr>
          <a:xfrm>
            <a:off x="335148" y="24055"/>
            <a:ext cx="11257412" cy="6332295"/>
          </a:xfrm>
          <a:prstGeom prst="rect">
            <a:avLst/>
          </a:prstGeom>
        </p:spPr>
      </p:pic>
      <p:sp>
        <p:nvSpPr>
          <p:cNvPr id="8" name="Oval 7">
            <a:extLst>
              <a:ext uri="{FF2B5EF4-FFF2-40B4-BE49-F238E27FC236}">
                <a16:creationId xmlns:a16="http://schemas.microsoft.com/office/drawing/2014/main" id="{EF9DA1B4-A6B9-DC83-E017-340D2D7E9168}"/>
              </a:ext>
            </a:extLst>
          </p:cNvPr>
          <p:cNvSpPr/>
          <p:nvPr/>
        </p:nvSpPr>
        <p:spPr>
          <a:xfrm>
            <a:off x="3860800" y="5747384"/>
            <a:ext cx="5252720" cy="48768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6911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B97AE-DEA1-7302-C634-B28991149945}"/>
              </a:ext>
            </a:extLst>
          </p:cNvPr>
          <p:cNvSpPr>
            <a:spLocks noGrp="1"/>
          </p:cNvSpPr>
          <p:nvPr>
            <p:ph type="title"/>
          </p:nvPr>
        </p:nvSpPr>
        <p:spPr/>
        <p:txBody>
          <a:bodyPr/>
          <a:lstStyle/>
          <a:p>
            <a:r>
              <a:rPr lang="en-GB" dirty="0"/>
              <a:t>Intended Outcomes for Integrated Neighbourhood Teams – NHS England</a:t>
            </a:r>
          </a:p>
        </p:txBody>
      </p:sp>
      <p:sp>
        <p:nvSpPr>
          <p:cNvPr id="3" name="Slide Number Placeholder 2">
            <a:extLst>
              <a:ext uri="{FF2B5EF4-FFF2-40B4-BE49-F238E27FC236}">
                <a16:creationId xmlns:a16="http://schemas.microsoft.com/office/drawing/2014/main" id="{0CE53980-084D-C54B-ACED-2E0DB7AAF089}"/>
              </a:ext>
            </a:extLst>
          </p:cNvPr>
          <p:cNvSpPr>
            <a:spLocks noGrp="1"/>
          </p:cNvSpPr>
          <p:nvPr>
            <p:ph type="sldNum" sz="quarter" idx="12"/>
          </p:nvPr>
        </p:nvSpPr>
        <p:spPr/>
        <p:txBody>
          <a:bodyPr/>
          <a:lstStyle/>
          <a:p>
            <a:fld id="{90B30DD5-1EF8-48BF-BC70-8C78D8C5415C}" type="slidenum">
              <a:rPr lang="en-GB" smtClean="0"/>
              <a:t>15</a:t>
            </a:fld>
            <a:endParaRPr lang="en-GB"/>
          </a:p>
        </p:txBody>
      </p:sp>
      <p:pic>
        <p:nvPicPr>
          <p:cNvPr id="5" name="Picture 4">
            <a:extLst>
              <a:ext uri="{FF2B5EF4-FFF2-40B4-BE49-F238E27FC236}">
                <a16:creationId xmlns:a16="http://schemas.microsoft.com/office/drawing/2014/main" id="{A9875B89-3452-23F3-F235-CB57F26F3D25}"/>
              </a:ext>
            </a:extLst>
          </p:cNvPr>
          <p:cNvPicPr>
            <a:picLocks noChangeAspect="1"/>
          </p:cNvPicPr>
          <p:nvPr/>
        </p:nvPicPr>
        <p:blipFill>
          <a:blip r:embed="rId2"/>
          <a:srcRect l="61304"/>
          <a:stretch/>
        </p:blipFill>
        <p:spPr>
          <a:xfrm>
            <a:off x="7317166" y="1585804"/>
            <a:ext cx="4355430" cy="4251250"/>
          </a:xfrm>
          <a:prstGeom prst="rect">
            <a:avLst/>
          </a:prstGeom>
        </p:spPr>
      </p:pic>
      <p:sp>
        <p:nvSpPr>
          <p:cNvPr id="6" name="TextBox 5">
            <a:extLst>
              <a:ext uri="{FF2B5EF4-FFF2-40B4-BE49-F238E27FC236}">
                <a16:creationId xmlns:a16="http://schemas.microsoft.com/office/drawing/2014/main" id="{BB6121A9-F66E-3185-7558-05A035B5CA6A}"/>
              </a:ext>
            </a:extLst>
          </p:cNvPr>
          <p:cNvSpPr txBox="1"/>
          <p:nvPr/>
        </p:nvSpPr>
        <p:spPr>
          <a:xfrm>
            <a:off x="593559" y="2133600"/>
            <a:ext cx="6753726" cy="3970318"/>
          </a:xfrm>
          <a:prstGeom prst="rect">
            <a:avLst/>
          </a:prstGeom>
          <a:noFill/>
        </p:spPr>
        <p:txBody>
          <a:bodyPr wrap="square" rtlCol="0">
            <a:spAutoFit/>
          </a:bodyPr>
          <a:lstStyle/>
          <a:p>
            <a:pPr marL="285750" indent="-285750">
              <a:buFont typeface="Arial" panose="020B0604020202020204" pitchFamily="34" charset="0"/>
              <a:buChar char="•"/>
            </a:pPr>
            <a:r>
              <a:rPr lang="en-GB" dirty="0"/>
              <a:t>Streamlining access to care and advice for people who get ill but only use health service infrequently, providing them with much more choice about how they access care and ensuring care is always available in their community when they need it.</a:t>
            </a:r>
          </a:p>
          <a:p>
            <a:pPr marL="285750" indent="-285750">
              <a:buFont typeface="Arial" panose="020B0604020202020204" pitchFamily="34" charset="0"/>
              <a:buChar char="•"/>
            </a:pPr>
            <a:r>
              <a:rPr lang="en-GB" dirty="0"/>
              <a:t>Providing more proactive, personalised care with support from a multidisciplinary team of professionals to people with more complex needs, including, but not limited to, those with multiple long-term conditions.</a:t>
            </a:r>
          </a:p>
          <a:p>
            <a:pPr marL="285750" indent="-285750">
              <a:buFont typeface="Arial" panose="020B0604020202020204" pitchFamily="34" charset="0"/>
              <a:buChar char="•"/>
            </a:pPr>
            <a:r>
              <a:rPr lang="en-GB" dirty="0"/>
              <a:t>Helping people to stay well for longer as part of a more ambitious and joined-up approach to prevention.</a:t>
            </a:r>
          </a:p>
          <a:p>
            <a:pPr marL="285750" indent="-285750">
              <a:buFont typeface="Arial" panose="020B0604020202020204" pitchFamily="34" charset="0"/>
              <a:buChar char="•"/>
            </a:pPr>
            <a:r>
              <a:rPr lang="en-GB" dirty="0"/>
              <a:t>Move towards the “Team of teams” model promoted in Dr Fuller’s stocktake, these teams need to have the infrastructure support and multidisciplinary membership from diverse staff groups including the VCSE and social care.</a:t>
            </a:r>
          </a:p>
        </p:txBody>
      </p:sp>
    </p:spTree>
    <p:extLst>
      <p:ext uri="{BB962C8B-B14F-4D97-AF65-F5344CB8AC3E}">
        <p14:creationId xmlns:p14="http://schemas.microsoft.com/office/powerpoint/2010/main" val="3193532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72FDD-C494-B449-C170-603C4507F06C}"/>
              </a:ext>
            </a:extLst>
          </p:cNvPr>
          <p:cNvSpPr>
            <a:spLocks noGrp="1"/>
          </p:cNvSpPr>
          <p:nvPr>
            <p:ph type="title"/>
          </p:nvPr>
        </p:nvSpPr>
        <p:spPr/>
        <p:txBody>
          <a:bodyPr/>
          <a:lstStyle/>
          <a:p>
            <a:pPr algn="ctr"/>
            <a:r>
              <a:rPr lang="en-GB" dirty="0"/>
              <a:t>Integrated Neighbourhood Teams Accelerator Sites</a:t>
            </a:r>
          </a:p>
        </p:txBody>
      </p:sp>
      <p:sp>
        <p:nvSpPr>
          <p:cNvPr id="3" name="Slide Number Placeholder 2">
            <a:extLst>
              <a:ext uri="{FF2B5EF4-FFF2-40B4-BE49-F238E27FC236}">
                <a16:creationId xmlns:a16="http://schemas.microsoft.com/office/drawing/2014/main" id="{4666FBED-040F-FAFD-170A-6C9F09AC568C}"/>
              </a:ext>
            </a:extLst>
          </p:cNvPr>
          <p:cNvSpPr>
            <a:spLocks noGrp="1"/>
          </p:cNvSpPr>
          <p:nvPr>
            <p:ph type="sldNum" sz="quarter" idx="12"/>
          </p:nvPr>
        </p:nvSpPr>
        <p:spPr/>
        <p:txBody>
          <a:bodyPr/>
          <a:lstStyle/>
          <a:p>
            <a:fld id="{90B30DD5-1EF8-48BF-BC70-8C78D8C5415C}" type="slidenum">
              <a:rPr lang="en-GB" smtClean="0"/>
              <a:t>16</a:t>
            </a:fld>
            <a:endParaRPr lang="en-GB"/>
          </a:p>
        </p:txBody>
      </p:sp>
      <p:sp>
        <p:nvSpPr>
          <p:cNvPr id="4" name="TextBox 3">
            <a:extLst>
              <a:ext uri="{FF2B5EF4-FFF2-40B4-BE49-F238E27FC236}">
                <a16:creationId xmlns:a16="http://schemas.microsoft.com/office/drawing/2014/main" id="{83509C72-05DB-3761-41BC-41AFB6E52821}"/>
              </a:ext>
            </a:extLst>
          </p:cNvPr>
          <p:cNvSpPr txBox="1"/>
          <p:nvPr/>
        </p:nvSpPr>
        <p:spPr>
          <a:xfrm>
            <a:off x="575551" y="1664871"/>
            <a:ext cx="10396149" cy="507831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Proactive, </a:t>
            </a:r>
            <a:r>
              <a:rPr lang="en-US" dirty="0" err="1">
                <a:latin typeface="Arial" panose="020B0604020202020204" pitchFamily="34" charset="0"/>
                <a:cs typeface="Arial" panose="020B0604020202020204" pitchFamily="34" charset="0"/>
              </a:rPr>
              <a:t>personalised</a:t>
            </a:r>
            <a:r>
              <a:rPr lang="en-US" dirty="0">
                <a:latin typeface="Arial" panose="020B0604020202020204" pitchFamily="34" charset="0"/>
                <a:cs typeface="Arial" panose="020B0604020202020204" pitchFamily="34" charset="0"/>
              </a:rPr>
              <a:t> and preventative care delivered by integrated </a:t>
            </a:r>
            <a:r>
              <a:rPr lang="en-US" dirty="0" err="1">
                <a:latin typeface="Arial" panose="020B0604020202020204" pitchFamily="34" charset="0"/>
                <a:cs typeface="Arial" panose="020B0604020202020204" pitchFamily="34" charset="0"/>
              </a:rPr>
              <a:t>neighbourhood</a:t>
            </a:r>
            <a:r>
              <a:rPr lang="en-US" dirty="0">
                <a:latin typeface="Arial" panose="020B0604020202020204" pitchFamily="34" charset="0"/>
                <a:cs typeface="Arial" panose="020B0604020202020204" pitchFamily="34" charset="0"/>
              </a:rPr>
              <a:t> teams is at the heart of the vision set out by the Fuller </a:t>
            </a:r>
            <a:r>
              <a:rPr lang="en-US" dirty="0" err="1">
                <a:latin typeface="Arial" panose="020B0604020202020204" pitchFamily="34" charset="0"/>
                <a:cs typeface="Arial" panose="020B0604020202020204" pitchFamily="34" charset="0"/>
              </a:rPr>
              <a:t>Stocktake</a:t>
            </a:r>
            <a:r>
              <a:rPr lang="en-US" dirty="0">
                <a:latin typeface="Arial" panose="020B0604020202020204" pitchFamily="34" charset="0"/>
                <a:cs typeface="Arial" panose="020B0604020202020204" pitchFamily="34" charset="0"/>
              </a:rPr>
              <a:t>. This is also likely to form a central part of the new NHS 10 Year Plan, which is due to be published by the Government next year.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Patients, communities and the contribution of voluntary, community and social enterprises all play an important role, alongside health and social services, in shaping the model.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3–5-year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begins with the identification of a number of integrated </a:t>
            </a:r>
            <a:r>
              <a:rPr lang="en-US" dirty="0" err="1">
                <a:latin typeface="Arial" panose="020B0604020202020204" pitchFamily="34" charset="0"/>
                <a:cs typeface="Arial" panose="020B0604020202020204" pitchFamily="34" charset="0"/>
              </a:rPr>
              <a:t>neighbourhood</a:t>
            </a:r>
            <a:r>
              <a:rPr lang="en-US" dirty="0">
                <a:latin typeface="Arial" panose="020B0604020202020204" pitchFamily="34" charset="0"/>
                <a:cs typeface="Arial" panose="020B0604020202020204" pitchFamily="34" charset="0"/>
              </a:rPr>
              <a:t> team (INT) accelerator sites, to determine if a blueprint INT model can be established and then rolled out during 2025/26.</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Five primary care networks (PCNs) in Worcestershire, who met the criteria agreed by the Worcestershire Integrated Primary &amp; Community Services Steering Group, submitted an expression of interest. Three of these were supported to become INT accelerator sites: • Worcester City PCN • Kingfisher PCN (Redditch) • Wyre Forest Health Partnership </a:t>
            </a:r>
          </a:p>
          <a:p>
            <a:r>
              <a:rPr lang="en-US" dirty="0">
                <a:latin typeface="Arial" panose="020B0604020202020204" pitchFamily="34" charset="0"/>
                <a:cs typeface="Arial" panose="020B0604020202020204" pitchFamily="34" charset="0"/>
              </a:rPr>
              <a:t>Each site will focus on a particular cohort of patients ranging from severe frailty, diabetes and heart failure.</a:t>
            </a:r>
          </a:p>
          <a:p>
            <a:r>
              <a:rPr lang="en-US" dirty="0">
                <a:latin typeface="Arial" panose="020B0604020202020204" pitchFamily="34" charset="0"/>
                <a:cs typeface="Arial" panose="020B0604020202020204" pitchFamily="34" charset="0"/>
              </a:rPr>
              <a:t>An introduction day for the three sites is planned for 1 October 2024. The pilot will last for 8 months.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5349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11091-D3EF-C29C-474B-398F750DE451}"/>
              </a:ext>
            </a:extLst>
          </p:cNvPr>
          <p:cNvSpPr>
            <a:spLocks noGrp="1"/>
          </p:cNvSpPr>
          <p:nvPr>
            <p:ph type="title"/>
          </p:nvPr>
        </p:nvSpPr>
        <p:spPr/>
        <p:txBody>
          <a:bodyPr/>
          <a:lstStyle/>
          <a:p>
            <a:r>
              <a:rPr lang="en-GB" dirty="0"/>
              <a:t>District Collaboratives</a:t>
            </a:r>
          </a:p>
        </p:txBody>
      </p:sp>
      <p:sp>
        <p:nvSpPr>
          <p:cNvPr id="3" name="Slide Number Placeholder 2">
            <a:extLst>
              <a:ext uri="{FF2B5EF4-FFF2-40B4-BE49-F238E27FC236}">
                <a16:creationId xmlns:a16="http://schemas.microsoft.com/office/drawing/2014/main" id="{B343AD2F-599C-7FEF-B2FD-5EFBC42C77DD}"/>
              </a:ext>
            </a:extLst>
          </p:cNvPr>
          <p:cNvSpPr>
            <a:spLocks noGrp="1"/>
          </p:cNvSpPr>
          <p:nvPr>
            <p:ph type="sldNum" sz="quarter" idx="12"/>
          </p:nvPr>
        </p:nvSpPr>
        <p:spPr/>
        <p:txBody>
          <a:bodyPr/>
          <a:lstStyle/>
          <a:p>
            <a:fld id="{90B30DD5-1EF8-48BF-BC70-8C78D8C5415C}" type="slidenum">
              <a:rPr lang="en-GB" smtClean="0"/>
              <a:t>17</a:t>
            </a:fld>
            <a:endParaRPr lang="en-GB"/>
          </a:p>
        </p:txBody>
      </p:sp>
      <p:sp>
        <p:nvSpPr>
          <p:cNvPr id="4" name="TextBox 3">
            <a:extLst>
              <a:ext uri="{FF2B5EF4-FFF2-40B4-BE49-F238E27FC236}">
                <a16:creationId xmlns:a16="http://schemas.microsoft.com/office/drawing/2014/main" id="{053DEF0C-BEBD-6ACC-14DD-1B05F272A15D}"/>
              </a:ext>
            </a:extLst>
          </p:cNvPr>
          <p:cNvSpPr txBox="1"/>
          <p:nvPr/>
        </p:nvSpPr>
        <p:spPr>
          <a:xfrm>
            <a:off x="641685" y="1476991"/>
            <a:ext cx="10595809"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District Collaboratives bring together statutory health and care services, District Councils, the VCSE, and wider partners to deliver against shared priorities for their communities. </a:t>
            </a:r>
          </a:p>
          <a:p>
            <a:pPr marL="342900" indent="-342900">
              <a:buFont typeface="Arial" panose="020B0604020202020204" pitchFamily="34" charset="0"/>
              <a:buChar char="•"/>
            </a:pPr>
            <a:r>
              <a:rPr lang="en-US" sz="2400" dirty="0"/>
              <a:t>This way of working and represents a shift in how communities and health and care providers work together. This should see greater local autonomy and resources directed into communities to enable greater control over addressing the underlying causes of ill health through interventions people design for themselves. </a:t>
            </a:r>
          </a:p>
          <a:p>
            <a:pPr marL="342900" indent="-342900">
              <a:buFont typeface="Arial" panose="020B0604020202020204" pitchFamily="34" charset="0"/>
              <a:buChar char="•"/>
            </a:pPr>
            <a:r>
              <a:rPr lang="en-US" sz="2400" dirty="0"/>
              <a:t>There is a focus upon building strong, resilient communities, understanding and being able to optimise local assets, whilst articulating gaps and opportunities available to further improve the local offer. </a:t>
            </a:r>
          </a:p>
          <a:p>
            <a:pPr marL="342900" indent="-342900">
              <a:buFont typeface="Arial" panose="020B0604020202020204" pitchFamily="34" charset="0"/>
              <a:buChar char="•"/>
            </a:pPr>
            <a:r>
              <a:rPr lang="en-US" sz="2400" dirty="0"/>
              <a:t>We are increasingly seeing that local partnerships are most effective in improving population health and tackling health inequalities.</a:t>
            </a:r>
            <a:endParaRPr lang="en-GB" sz="2400" dirty="0"/>
          </a:p>
        </p:txBody>
      </p:sp>
    </p:spTree>
    <p:extLst>
      <p:ext uri="{BB962C8B-B14F-4D97-AF65-F5344CB8AC3E}">
        <p14:creationId xmlns:p14="http://schemas.microsoft.com/office/powerpoint/2010/main" val="4278904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16DC-2529-7ABB-B4BD-F486FF03C931}"/>
              </a:ext>
            </a:extLst>
          </p:cNvPr>
          <p:cNvSpPr>
            <a:spLocks noGrp="1"/>
          </p:cNvSpPr>
          <p:nvPr>
            <p:ph type="title"/>
          </p:nvPr>
        </p:nvSpPr>
        <p:spPr/>
        <p:txBody>
          <a:bodyPr/>
          <a:lstStyle/>
          <a:p>
            <a:r>
              <a:rPr lang="en-GB" dirty="0"/>
              <a:t>Provider Collaborative and Worcestershire Place </a:t>
            </a:r>
            <a:r>
              <a:rPr lang="en-GB" dirty="0" err="1"/>
              <a:t>Parternship</a:t>
            </a:r>
            <a:r>
              <a:rPr lang="en-GB" dirty="0"/>
              <a:t> </a:t>
            </a:r>
          </a:p>
        </p:txBody>
      </p:sp>
      <p:sp>
        <p:nvSpPr>
          <p:cNvPr id="3" name="Slide Number Placeholder 2">
            <a:extLst>
              <a:ext uri="{FF2B5EF4-FFF2-40B4-BE49-F238E27FC236}">
                <a16:creationId xmlns:a16="http://schemas.microsoft.com/office/drawing/2014/main" id="{B17E8C9E-CB14-7303-7E93-09907158EAD9}"/>
              </a:ext>
            </a:extLst>
          </p:cNvPr>
          <p:cNvSpPr>
            <a:spLocks noGrp="1"/>
          </p:cNvSpPr>
          <p:nvPr>
            <p:ph type="sldNum" sz="quarter" idx="12"/>
          </p:nvPr>
        </p:nvSpPr>
        <p:spPr/>
        <p:txBody>
          <a:bodyPr/>
          <a:lstStyle/>
          <a:p>
            <a:fld id="{90B30DD5-1EF8-48BF-BC70-8C78D8C5415C}" type="slidenum">
              <a:rPr lang="en-GB" smtClean="0"/>
              <a:t>18</a:t>
            </a:fld>
            <a:endParaRPr lang="en-GB"/>
          </a:p>
        </p:txBody>
      </p:sp>
      <p:sp>
        <p:nvSpPr>
          <p:cNvPr id="4" name="TextBox 3">
            <a:extLst>
              <a:ext uri="{FF2B5EF4-FFF2-40B4-BE49-F238E27FC236}">
                <a16:creationId xmlns:a16="http://schemas.microsoft.com/office/drawing/2014/main" id="{22953162-544C-AA58-030E-A27D95554677}"/>
              </a:ext>
            </a:extLst>
          </p:cNvPr>
          <p:cNvSpPr txBox="1"/>
          <p:nvPr/>
        </p:nvSpPr>
        <p:spPr>
          <a:xfrm>
            <a:off x="629652" y="1814671"/>
            <a:ext cx="10932695" cy="4708981"/>
          </a:xfrm>
          <a:prstGeom prst="rect">
            <a:avLst/>
          </a:prstGeom>
          <a:noFill/>
        </p:spPr>
        <p:txBody>
          <a:bodyPr wrap="square" rtlCol="0">
            <a:spAutoFit/>
          </a:bodyPr>
          <a:lstStyle/>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Provider Collaborative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Worcestershire Acute, H&amp;W Health and Care Trust and Primary Care – with ICB support</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Initial clinical discussions considered potential development of Virtual Wards for frailty, COPD/respiratory &amp; diabetes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Next stage – development of services involving wider system involvement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Worcestershire Place Partnership</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Membership – leaders from all ICS partner organisations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Group providers leadership for, and delivery of, agreed programmes of work identified as Worcestershire Place priorities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Amanda </a:t>
            </a:r>
            <a:r>
              <a:rPr lang="en-GB" sz="2000" dirty="0" err="1">
                <a:latin typeface="Arial" panose="020B0604020202020204" pitchFamily="34" charset="0"/>
                <a:cs typeface="Arial" panose="020B0604020202020204" pitchFamily="34" charset="0"/>
              </a:rPr>
              <a:t>Killroy</a:t>
            </a:r>
            <a:r>
              <a:rPr lang="en-GB" sz="2000" dirty="0">
                <a:latin typeface="Arial" panose="020B0604020202020204" pitchFamily="34" charset="0"/>
                <a:cs typeface="Arial" panose="020B0604020202020204" pitchFamily="34" charset="0"/>
              </a:rPr>
              <a:t> and Esther Passingham – VCSE representatives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October workshop to agree Place priorities and develop implementation plan – what we’re doing and how we’re going to do it!</a:t>
            </a:r>
          </a:p>
        </p:txBody>
      </p:sp>
    </p:spTree>
    <p:extLst>
      <p:ext uri="{BB962C8B-B14F-4D97-AF65-F5344CB8AC3E}">
        <p14:creationId xmlns:p14="http://schemas.microsoft.com/office/powerpoint/2010/main" val="562919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B1D2-3459-EA93-A4A1-BF3E6EF82975}"/>
              </a:ext>
            </a:extLst>
          </p:cNvPr>
          <p:cNvSpPr>
            <a:spLocks noGrp="1"/>
          </p:cNvSpPr>
          <p:nvPr>
            <p:ph type="title"/>
          </p:nvPr>
        </p:nvSpPr>
        <p:spPr>
          <a:xfrm>
            <a:off x="4549451" y="2766218"/>
            <a:ext cx="3093098" cy="1325563"/>
          </a:xfrm>
        </p:spPr>
        <p:txBody>
          <a:bodyPr/>
          <a:lstStyle/>
          <a:p>
            <a:r>
              <a:rPr lang="en-GB" dirty="0"/>
              <a:t>Next steps</a:t>
            </a:r>
          </a:p>
        </p:txBody>
      </p:sp>
      <p:sp>
        <p:nvSpPr>
          <p:cNvPr id="3" name="Slide Number Placeholder 2">
            <a:extLst>
              <a:ext uri="{FF2B5EF4-FFF2-40B4-BE49-F238E27FC236}">
                <a16:creationId xmlns:a16="http://schemas.microsoft.com/office/drawing/2014/main" id="{DD4BB4AF-A306-0B0C-248B-2E2AE0DF6F98}"/>
              </a:ext>
            </a:extLst>
          </p:cNvPr>
          <p:cNvSpPr>
            <a:spLocks noGrp="1"/>
          </p:cNvSpPr>
          <p:nvPr>
            <p:ph type="sldNum" sz="quarter" idx="12"/>
          </p:nvPr>
        </p:nvSpPr>
        <p:spPr/>
        <p:txBody>
          <a:bodyPr/>
          <a:lstStyle/>
          <a:p>
            <a:fld id="{90B30DD5-1EF8-48BF-BC70-8C78D8C5415C}" type="slidenum">
              <a:rPr lang="en-GB" smtClean="0"/>
              <a:t>19</a:t>
            </a:fld>
            <a:endParaRPr lang="en-GB"/>
          </a:p>
        </p:txBody>
      </p:sp>
    </p:spTree>
    <p:extLst>
      <p:ext uri="{BB962C8B-B14F-4D97-AF65-F5344CB8AC3E}">
        <p14:creationId xmlns:p14="http://schemas.microsoft.com/office/powerpoint/2010/main" val="333002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1E60C-D0EB-55BC-41F4-FDC0CE544D1B}"/>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BED3327F-FFFF-3DDF-A512-8A722AA8B7E0}"/>
              </a:ext>
            </a:extLst>
          </p:cNvPr>
          <p:cNvSpPr>
            <a:spLocks noGrp="1"/>
          </p:cNvSpPr>
          <p:nvPr>
            <p:ph idx="1"/>
          </p:nvPr>
        </p:nvSpPr>
        <p:spPr/>
        <p:txBody>
          <a:bodyPr/>
          <a:lstStyle/>
          <a:p>
            <a:r>
              <a:rPr lang="en-GB" dirty="0"/>
              <a:t>Herefordshire and Worcestershire Integrated Care System: Landscape, Priorities and Challenges</a:t>
            </a:r>
            <a:br>
              <a:rPr lang="en-GB" dirty="0"/>
            </a:br>
            <a:endParaRPr lang="en-GB" dirty="0"/>
          </a:p>
          <a:p>
            <a:r>
              <a:rPr lang="en-GB" dirty="0"/>
              <a:t>Integrated working update</a:t>
            </a:r>
          </a:p>
          <a:p>
            <a:pPr lvl="1"/>
            <a:r>
              <a:rPr lang="en-GB" dirty="0"/>
              <a:t>Integrated Care</a:t>
            </a:r>
          </a:p>
          <a:p>
            <a:pPr lvl="1"/>
            <a:r>
              <a:rPr lang="en-GB" dirty="0"/>
              <a:t>Neighbourhood Teams</a:t>
            </a:r>
          </a:p>
          <a:p>
            <a:pPr lvl="1"/>
            <a:r>
              <a:rPr lang="en-GB" dirty="0"/>
              <a:t>Provider Collaboratives</a:t>
            </a:r>
          </a:p>
          <a:p>
            <a:pPr lvl="1"/>
            <a:r>
              <a:rPr lang="en-GB" dirty="0"/>
              <a:t>Worcestershire Place Partnership</a:t>
            </a:r>
            <a:br>
              <a:rPr lang="en-GB" dirty="0"/>
            </a:br>
            <a:endParaRPr lang="en-GB" dirty="0"/>
          </a:p>
          <a:p>
            <a:r>
              <a:rPr lang="en-GB" dirty="0"/>
              <a:t>Next steps</a:t>
            </a:r>
          </a:p>
          <a:p>
            <a:endParaRPr lang="en-GB" dirty="0"/>
          </a:p>
          <a:p>
            <a:pPr lvl="1"/>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D28D3C28-A83E-904D-37E5-D17C432FB720}"/>
              </a:ext>
            </a:extLst>
          </p:cNvPr>
          <p:cNvSpPr>
            <a:spLocks noGrp="1"/>
          </p:cNvSpPr>
          <p:nvPr>
            <p:ph type="sldNum" sz="quarter" idx="12"/>
          </p:nvPr>
        </p:nvSpPr>
        <p:spPr/>
        <p:txBody>
          <a:bodyPr/>
          <a:lstStyle/>
          <a:p>
            <a:fld id="{90B30DD5-1EF8-48BF-BC70-8C78D8C5415C}" type="slidenum">
              <a:rPr lang="en-GB" smtClean="0"/>
              <a:t>2</a:t>
            </a:fld>
            <a:endParaRPr lang="en-GB"/>
          </a:p>
        </p:txBody>
      </p:sp>
    </p:spTree>
    <p:extLst>
      <p:ext uri="{BB962C8B-B14F-4D97-AF65-F5344CB8AC3E}">
        <p14:creationId xmlns:p14="http://schemas.microsoft.com/office/powerpoint/2010/main" val="186481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0FD0-F9A1-58A6-C038-821862F08EEC}"/>
              </a:ext>
            </a:extLst>
          </p:cNvPr>
          <p:cNvSpPr>
            <a:spLocks noGrp="1"/>
          </p:cNvSpPr>
          <p:nvPr>
            <p:ph type="title"/>
          </p:nvPr>
        </p:nvSpPr>
        <p:spPr/>
        <p:txBody>
          <a:bodyPr/>
          <a:lstStyle/>
          <a:p>
            <a:pPr algn="ctr"/>
            <a:r>
              <a:rPr lang="en-GB" dirty="0"/>
              <a:t>Opportunities for partnership working</a:t>
            </a:r>
          </a:p>
        </p:txBody>
      </p:sp>
      <p:sp>
        <p:nvSpPr>
          <p:cNvPr id="3" name="Slide Number Placeholder 2">
            <a:extLst>
              <a:ext uri="{FF2B5EF4-FFF2-40B4-BE49-F238E27FC236}">
                <a16:creationId xmlns:a16="http://schemas.microsoft.com/office/drawing/2014/main" id="{038C0038-6ABC-D883-8CAF-E4D1F40AA1D3}"/>
              </a:ext>
            </a:extLst>
          </p:cNvPr>
          <p:cNvSpPr>
            <a:spLocks noGrp="1"/>
          </p:cNvSpPr>
          <p:nvPr>
            <p:ph type="sldNum" sz="quarter" idx="12"/>
          </p:nvPr>
        </p:nvSpPr>
        <p:spPr/>
        <p:txBody>
          <a:bodyPr/>
          <a:lstStyle/>
          <a:p>
            <a:fld id="{90B30DD5-1EF8-48BF-BC70-8C78D8C5415C}" type="slidenum">
              <a:rPr lang="en-GB" smtClean="0"/>
              <a:t>20</a:t>
            </a:fld>
            <a:endParaRPr lang="en-GB"/>
          </a:p>
        </p:txBody>
      </p:sp>
      <p:sp>
        <p:nvSpPr>
          <p:cNvPr id="4" name="TextBox 3">
            <a:extLst>
              <a:ext uri="{FF2B5EF4-FFF2-40B4-BE49-F238E27FC236}">
                <a16:creationId xmlns:a16="http://schemas.microsoft.com/office/drawing/2014/main" id="{EF50E4C1-DE5E-2787-E5CA-0061DA0806F8}"/>
              </a:ext>
            </a:extLst>
          </p:cNvPr>
          <p:cNvSpPr txBox="1"/>
          <p:nvPr/>
        </p:nvSpPr>
        <p:spPr>
          <a:xfrm>
            <a:off x="519404" y="1406318"/>
            <a:ext cx="9105859" cy="5262979"/>
          </a:xfrm>
          <a:prstGeom prst="rect">
            <a:avLst/>
          </a:prstGeom>
          <a:noFill/>
        </p:spPr>
        <p:txBody>
          <a:bodyPr wrap="square" rtlCol="0">
            <a:spAutoFit/>
          </a:bodyPr>
          <a:lstStyle/>
          <a:p>
            <a:pPr marL="285750" indent="-285750">
              <a:buFont typeface="Arial" panose="020B0604020202020204" pitchFamily="34" charset="0"/>
              <a:buChar char="•"/>
            </a:pPr>
            <a:r>
              <a:rPr lang="en-GB" sz="1600" b="1" dirty="0"/>
              <a:t>Design and delivery of personalised, preventative services</a:t>
            </a:r>
            <a:br>
              <a:rPr lang="en-GB" sz="1600" dirty="0"/>
            </a:br>
            <a:r>
              <a:rPr lang="en-GB" sz="1600" dirty="0"/>
              <a:t>VCSE organisations are key partners in the provision of personalised care pathways and prevention based on the wider determinants of health of local people.</a:t>
            </a:r>
            <a:br>
              <a:rPr lang="en-GB" sz="1600" dirty="0"/>
            </a:br>
            <a:r>
              <a:rPr lang="en-GB" sz="1600" dirty="0"/>
              <a:t>They are providers and facilitators of knowledge, training and engagement to PCNs on their communities and are vital to influencing and delivering of sustainable social prescribing strategies.</a:t>
            </a:r>
            <a:br>
              <a:rPr lang="en-GB" sz="1600" dirty="0"/>
            </a:br>
            <a:endParaRPr lang="en-GB" sz="1600" dirty="0"/>
          </a:p>
          <a:p>
            <a:pPr marL="285750" indent="-285750">
              <a:buFont typeface="Arial" panose="020B0604020202020204" pitchFamily="34" charset="0"/>
              <a:buChar char="•"/>
            </a:pPr>
            <a:r>
              <a:rPr lang="en-GB" sz="1600" b="1" dirty="0"/>
              <a:t>Provision and sharing of community spaces</a:t>
            </a:r>
            <a:br>
              <a:rPr lang="en-GB" sz="1600" dirty="0"/>
            </a:br>
            <a:r>
              <a:rPr lang="en-GB" sz="1600" dirty="0"/>
              <a:t>The 2022 Fuller Stocktake report on the next steps for integrating primary care highlights the need to make use of VCSE spaces and community assets.</a:t>
            </a:r>
            <a:br>
              <a:rPr lang="en-GB" sz="1600" dirty="0"/>
            </a:br>
            <a:r>
              <a:rPr lang="en-GB" sz="1600" dirty="0"/>
              <a:t>These spaces are well placed to host co-located primary care services and are crucial for the social connection necessary to prevent isolation and the worsening of mental health requiring clinical support.</a:t>
            </a:r>
            <a:br>
              <a:rPr lang="en-GB" sz="1600" dirty="0"/>
            </a:br>
            <a:endParaRPr lang="en-GB" sz="1600" dirty="0"/>
          </a:p>
          <a:p>
            <a:pPr marL="285750" indent="-285750">
              <a:buFont typeface="Arial" panose="020B0604020202020204" pitchFamily="34" charset="0"/>
              <a:buChar char="•"/>
            </a:pPr>
            <a:r>
              <a:rPr lang="en-GB" sz="1600" b="1" dirty="0"/>
              <a:t>Community engagement and insight</a:t>
            </a:r>
            <a:br>
              <a:rPr lang="en-GB" sz="1600" dirty="0"/>
            </a:br>
            <a:r>
              <a:rPr lang="en-GB" sz="1600" dirty="0"/>
              <a:t>VCSE organisations are key partners in facilitating community engagement, research and insight. Through trusted staff and within trusted, accessible spaces, this can support the co-creation of asset-based approaches to support those most affected by health inequalities.</a:t>
            </a:r>
            <a:br>
              <a:rPr lang="en-GB" sz="1600" dirty="0"/>
            </a:br>
            <a:endParaRPr lang="en-GB" sz="1600" dirty="0"/>
          </a:p>
          <a:p>
            <a:pPr marL="285750" indent="-285750">
              <a:buFont typeface="Arial" panose="020B0604020202020204" pitchFamily="34" charset="0"/>
              <a:buChar char="•"/>
            </a:pPr>
            <a:r>
              <a:rPr lang="en-GB" sz="1600" b="1" dirty="0"/>
              <a:t>Workforce integration</a:t>
            </a:r>
            <a:br>
              <a:rPr lang="en-GB" sz="1600" dirty="0"/>
            </a:br>
            <a:r>
              <a:rPr lang="en-GB" sz="1600" dirty="0"/>
              <a:t>VCSE staff can play a key role in the local health and care workforce as part of integrated neighbourhood teams. This can support the achievement of shared local goals by bringing together the widest range of practitioners supporting individuals with both the clinical and wider determinants of their health.</a:t>
            </a:r>
          </a:p>
        </p:txBody>
      </p:sp>
      <p:pic>
        <p:nvPicPr>
          <p:cNvPr id="6" name="Picture 5">
            <a:hlinkClick r:id="rId2"/>
            <a:extLst>
              <a:ext uri="{FF2B5EF4-FFF2-40B4-BE49-F238E27FC236}">
                <a16:creationId xmlns:a16="http://schemas.microsoft.com/office/drawing/2014/main" id="{D96AA2E2-E4D3-B398-2217-B8B4FFF06673}"/>
              </a:ext>
            </a:extLst>
          </p:cNvPr>
          <p:cNvPicPr>
            <a:picLocks noChangeAspect="1"/>
          </p:cNvPicPr>
          <p:nvPr/>
        </p:nvPicPr>
        <p:blipFill>
          <a:blip r:embed="rId3"/>
          <a:stretch>
            <a:fillRect/>
          </a:stretch>
        </p:blipFill>
        <p:spPr>
          <a:xfrm rot="1221414">
            <a:off x="9759910" y="1645788"/>
            <a:ext cx="1778039" cy="223486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E5CC4A39-477E-1982-69C5-33FF4D87B781}"/>
              </a:ext>
            </a:extLst>
          </p:cNvPr>
          <p:cNvSpPr txBox="1"/>
          <p:nvPr/>
        </p:nvSpPr>
        <p:spPr>
          <a:xfrm>
            <a:off x="8364606" y="57348"/>
            <a:ext cx="3827394" cy="307777"/>
          </a:xfrm>
          <a:prstGeom prst="rect">
            <a:avLst/>
          </a:prstGeom>
          <a:noFill/>
        </p:spPr>
        <p:txBody>
          <a:bodyPr wrap="none" rtlCol="0">
            <a:spAutoFit/>
          </a:bodyPr>
          <a:lstStyle/>
          <a:p>
            <a:r>
              <a:rPr lang="en-GB" sz="1400" dirty="0"/>
              <a:t>* Taken from report compiled on behalf of NHSE</a:t>
            </a:r>
          </a:p>
        </p:txBody>
      </p:sp>
    </p:spTree>
    <p:extLst>
      <p:ext uri="{BB962C8B-B14F-4D97-AF65-F5344CB8AC3E}">
        <p14:creationId xmlns:p14="http://schemas.microsoft.com/office/powerpoint/2010/main" val="2461258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468E-4BBC-0198-A681-7705A717B662}"/>
              </a:ext>
            </a:extLst>
          </p:cNvPr>
          <p:cNvSpPr>
            <a:spLocks noGrp="1"/>
          </p:cNvSpPr>
          <p:nvPr>
            <p:ph type="title"/>
          </p:nvPr>
        </p:nvSpPr>
        <p:spPr/>
        <p:txBody>
          <a:bodyPr/>
          <a:lstStyle/>
          <a:p>
            <a:r>
              <a:rPr lang="en-GB" dirty="0"/>
              <a:t>Factors for success</a:t>
            </a:r>
          </a:p>
        </p:txBody>
      </p:sp>
      <p:sp>
        <p:nvSpPr>
          <p:cNvPr id="3" name="Slide Number Placeholder 2">
            <a:extLst>
              <a:ext uri="{FF2B5EF4-FFF2-40B4-BE49-F238E27FC236}">
                <a16:creationId xmlns:a16="http://schemas.microsoft.com/office/drawing/2014/main" id="{DCC5A3E8-DF67-D7C3-B58B-FA87424F04EF}"/>
              </a:ext>
            </a:extLst>
          </p:cNvPr>
          <p:cNvSpPr>
            <a:spLocks noGrp="1"/>
          </p:cNvSpPr>
          <p:nvPr>
            <p:ph type="sldNum" sz="quarter" idx="12"/>
          </p:nvPr>
        </p:nvSpPr>
        <p:spPr/>
        <p:txBody>
          <a:bodyPr/>
          <a:lstStyle/>
          <a:p>
            <a:fld id="{90B30DD5-1EF8-48BF-BC70-8C78D8C5415C}" type="slidenum">
              <a:rPr lang="en-GB" smtClean="0"/>
              <a:t>21</a:t>
            </a:fld>
            <a:endParaRPr lang="en-GB"/>
          </a:p>
        </p:txBody>
      </p:sp>
      <p:sp>
        <p:nvSpPr>
          <p:cNvPr id="4" name="TextBox 3">
            <a:extLst>
              <a:ext uri="{FF2B5EF4-FFF2-40B4-BE49-F238E27FC236}">
                <a16:creationId xmlns:a16="http://schemas.microsoft.com/office/drawing/2014/main" id="{5A297610-9C11-3F7B-E74B-AB54B421CDC3}"/>
              </a:ext>
            </a:extLst>
          </p:cNvPr>
          <p:cNvSpPr txBox="1"/>
          <p:nvPr/>
        </p:nvSpPr>
        <p:spPr>
          <a:xfrm>
            <a:off x="352926" y="1555036"/>
            <a:ext cx="9326095" cy="5355312"/>
          </a:xfrm>
          <a:prstGeom prst="rect">
            <a:avLst/>
          </a:prstGeom>
          <a:noFill/>
        </p:spPr>
        <p:txBody>
          <a:bodyPr wrap="square" rtlCol="0">
            <a:spAutoFit/>
          </a:bodyPr>
          <a:lstStyle/>
          <a:p>
            <a:pPr marL="285750" indent="-285750">
              <a:buFont typeface="Arial" panose="020B0604020202020204" pitchFamily="34" charset="0"/>
              <a:buChar char="•"/>
            </a:pPr>
            <a:r>
              <a:rPr lang="en-GB" b="1" dirty="0"/>
              <a:t>Leadership and culture </a:t>
            </a:r>
            <a:r>
              <a:rPr lang="en-GB" dirty="0"/>
              <a:t>– effective collaboration requires committed drivers and leadership to build a positive, trusting working culture. This means health partners understanding that VCSE organisations can, will, and probably already are delivering high quality services that are keeping local people well.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Collaboration and communication </a:t>
            </a:r>
            <a:r>
              <a:rPr lang="en-GB" dirty="0"/>
              <a:t>– local forums and provider collaboratives, in which VCSE organisations are included, can be a strong tool for making collaboration happen.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Mutual capacity and capability building </a:t>
            </a:r>
            <a:r>
              <a:rPr lang="en-GB" dirty="0"/>
              <a:t>– increasing skills, capability and capacity for community development approaches increases the ability to work constructively with the VCSE sector, communities and other partners like local government.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Local flexibility </a:t>
            </a:r>
            <a:r>
              <a:rPr lang="en-GB" dirty="0"/>
              <a:t>– there must be a recognition that there is no one-size-fits-all approach.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Data sharing and impact monitoring </a:t>
            </a:r>
            <a:r>
              <a:rPr lang="en-GB" dirty="0"/>
              <a:t>– there is a need for shared data on population health, local wider health determinants and patient records to help integrated neighbourhood teams work effectively. These require shared systems and data-sharing agreements for VCSE insight and public health data to ensure priorities, strategies and services are fully informed and locally driven.</a:t>
            </a:r>
          </a:p>
        </p:txBody>
      </p:sp>
      <p:pic>
        <p:nvPicPr>
          <p:cNvPr id="5" name="Picture 4">
            <a:extLst>
              <a:ext uri="{FF2B5EF4-FFF2-40B4-BE49-F238E27FC236}">
                <a16:creationId xmlns:a16="http://schemas.microsoft.com/office/drawing/2014/main" id="{771A25B8-16AE-6286-1C1C-1F7D416BF7A8}"/>
              </a:ext>
            </a:extLst>
          </p:cNvPr>
          <p:cNvPicPr>
            <a:picLocks noChangeAspect="1"/>
          </p:cNvPicPr>
          <p:nvPr/>
        </p:nvPicPr>
        <p:blipFill>
          <a:blip r:embed="rId2"/>
          <a:stretch>
            <a:fillRect/>
          </a:stretch>
        </p:blipFill>
        <p:spPr>
          <a:xfrm>
            <a:off x="9286151" y="719201"/>
            <a:ext cx="3036071" cy="3304318"/>
          </a:xfrm>
          <a:prstGeom prst="rect">
            <a:avLst/>
          </a:prstGeom>
        </p:spPr>
      </p:pic>
      <p:sp>
        <p:nvSpPr>
          <p:cNvPr id="6" name="TextBox 5">
            <a:extLst>
              <a:ext uri="{FF2B5EF4-FFF2-40B4-BE49-F238E27FC236}">
                <a16:creationId xmlns:a16="http://schemas.microsoft.com/office/drawing/2014/main" id="{9FA53CF7-6827-740A-598E-F8D20B59097A}"/>
              </a:ext>
            </a:extLst>
          </p:cNvPr>
          <p:cNvSpPr txBox="1"/>
          <p:nvPr/>
        </p:nvSpPr>
        <p:spPr>
          <a:xfrm>
            <a:off x="8364606" y="57348"/>
            <a:ext cx="3827394" cy="307777"/>
          </a:xfrm>
          <a:prstGeom prst="rect">
            <a:avLst/>
          </a:prstGeom>
          <a:noFill/>
        </p:spPr>
        <p:txBody>
          <a:bodyPr wrap="none" rtlCol="0">
            <a:spAutoFit/>
          </a:bodyPr>
          <a:lstStyle/>
          <a:p>
            <a:r>
              <a:rPr lang="en-GB" sz="1400" dirty="0"/>
              <a:t>* Taken from report compiled on behalf of NHSE</a:t>
            </a:r>
          </a:p>
        </p:txBody>
      </p:sp>
    </p:spTree>
    <p:extLst>
      <p:ext uri="{BB962C8B-B14F-4D97-AF65-F5344CB8AC3E}">
        <p14:creationId xmlns:p14="http://schemas.microsoft.com/office/powerpoint/2010/main" val="4168870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995C-0021-1F30-D20D-19351DE02195}"/>
              </a:ext>
            </a:extLst>
          </p:cNvPr>
          <p:cNvSpPr>
            <a:spLocks noGrp="1"/>
          </p:cNvSpPr>
          <p:nvPr>
            <p:ph type="title"/>
          </p:nvPr>
        </p:nvSpPr>
        <p:spPr/>
        <p:txBody>
          <a:bodyPr/>
          <a:lstStyle/>
          <a:p>
            <a:r>
              <a:rPr lang="en-GB" dirty="0"/>
              <a:t>How are we doing?</a:t>
            </a:r>
          </a:p>
        </p:txBody>
      </p:sp>
      <p:sp>
        <p:nvSpPr>
          <p:cNvPr id="3" name="Slide Number Placeholder 2">
            <a:extLst>
              <a:ext uri="{FF2B5EF4-FFF2-40B4-BE49-F238E27FC236}">
                <a16:creationId xmlns:a16="http://schemas.microsoft.com/office/drawing/2014/main" id="{66DCB3FA-E041-2212-93FF-9847A712977A}"/>
              </a:ext>
            </a:extLst>
          </p:cNvPr>
          <p:cNvSpPr>
            <a:spLocks noGrp="1"/>
          </p:cNvSpPr>
          <p:nvPr>
            <p:ph type="sldNum" sz="quarter" idx="12"/>
          </p:nvPr>
        </p:nvSpPr>
        <p:spPr/>
        <p:txBody>
          <a:bodyPr/>
          <a:lstStyle/>
          <a:p>
            <a:fld id="{90B30DD5-1EF8-48BF-BC70-8C78D8C5415C}" type="slidenum">
              <a:rPr lang="en-GB" smtClean="0"/>
              <a:t>22</a:t>
            </a:fld>
            <a:endParaRPr lang="en-GB"/>
          </a:p>
        </p:txBody>
      </p:sp>
      <p:sp>
        <p:nvSpPr>
          <p:cNvPr id="4" name="TextBox 3">
            <a:extLst>
              <a:ext uri="{FF2B5EF4-FFF2-40B4-BE49-F238E27FC236}">
                <a16:creationId xmlns:a16="http://schemas.microsoft.com/office/drawing/2014/main" id="{9AB37746-F605-A34A-F7C8-3047132A3A89}"/>
              </a:ext>
            </a:extLst>
          </p:cNvPr>
          <p:cNvSpPr txBox="1"/>
          <p:nvPr/>
        </p:nvSpPr>
        <p:spPr>
          <a:xfrm>
            <a:off x="609602" y="1548061"/>
            <a:ext cx="10595809"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NHSE Annual assessment letter to H&amp;W ICB</a:t>
            </a:r>
          </a:p>
          <a:p>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feedback is positive, </a:t>
            </a:r>
            <a:r>
              <a:rPr lang="en-US" dirty="0" err="1">
                <a:latin typeface="Arial" panose="020B0604020202020204" pitchFamily="34" charset="0"/>
                <a:cs typeface="Arial" panose="020B0604020202020204" pitchFamily="34" charset="0"/>
              </a:rPr>
              <a:t>emphasising</a:t>
            </a:r>
            <a:r>
              <a:rPr lang="en-US" dirty="0">
                <a:latin typeface="Arial" panose="020B0604020202020204" pitchFamily="34" charset="0"/>
                <a:cs typeface="Arial" panose="020B0604020202020204" pitchFamily="34" charset="0"/>
              </a:rPr>
              <a:t> in particular: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Effective system leadership and collaboration with partners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Significant progress the ICB has made in delivering operating plan trajectories and priorities with an obvious commitment to continuous improvement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NHSE’s confidence in the ICB’s approach to reducing inequalities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Acknowledgement that the ICB has demonstrated good capability and competence within the finance function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Effective oversight and governance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ambition of the ICB to support boarder social and economic development, with the ICB making progress to becoming an anchor institution.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Areas of improvement which were identified, focused on delivery of operational priorities and improving the system’s financial position.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410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033C8-0B72-201B-2E50-A4FC157BE352}"/>
              </a:ext>
            </a:extLst>
          </p:cNvPr>
          <p:cNvSpPr>
            <a:spLocks noGrp="1"/>
          </p:cNvSpPr>
          <p:nvPr>
            <p:ph type="title"/>
          </p:nvPr>
        </p:nvSpPr>
        <p:spPr/>
        <p:txBody>
          <a:bodyPr/>
          <a:lstStyle/>
          <a:p>
            <a:r>
              <a:rPr lang="en-GB" dirty="0"/>
              <a:t>Partnership working</a:t>
            </a:r>
          </a:p>
        </p:txBody>
      </p:sp>
      <p:sp>
        <p:nvSpPr>
          <p:cNvPr id="3" name="Slide Number Placeholder 2">
            <a:extLst>
              <a:ext uri="{FF2B5EF4-FFF2-40B4-BE49-F238E27FC236}">
                <a16:creationId xmlns:a16="http://schemas.microsoft.com/office/drawing/2014/main" id="{313BD778-9C10-CFC4-93A4-07AE22B0EF68}"/>
              </a:ext>
            </a:extLst>
          </p:cNvPr>
          <p:cNvSpPr>
            <a:spLocks noGrp="1"/>
          </p:cNvSpPr>
          <p:nvPr>
            <p:ph type="sldNum" sz="quarter" idx="12"/>
          </p:nvPr>
        </p:nvSpPr>
        <p:spPr/>
        <p:txBody>
          <a:bodyPr/>
          <a:lstStyle/>
          <a:p>
            <a:fld id="{90B30DD5-1EF8-48BF-BC70-8C78D8C5415C}" type="slidenum">
              <a:rPr lang="en-GB" smtClean="0"/>
              <a:t>23</a:t>
            </a:fld>
            <a:endParaRPr lang="en-GB"/>
          </a:p>
        </p:txBody>
      </p:sp>
      <p:pic>
        <p:nvPicPr>
          <p:cNvPr id="6" name="Picture 5">
            <a:extLst>
              <a:ext uri="{FF2B5EF4-FFF2-40B4-BE49-F238E27FC236}">
                <a16:creationId xmlns:a16="http://schemas.microsoft.com/office/drawing/2014/main" id="{A0E6980F-AB6B-E8F9-72C8-E773AA02B662}"/>
              </a:ext>
            </a:extLst>
          </p:cNvPr>
          <p:cNvPicPr>
            <a:picLocks noChangeAspect="1"/>
          </p:cNvPicPr>
          <p:nvPr/>
        </p:nvPicPr>
        <p:blipFill>
          <a:blip r:embed="rId2"/>
          <a:stretch>
            <a:fillRect/>
          </a:stretch>
        </p:blipFill>
        <p:spPr>
          <a:xfrm>
            <a:off x="2855368" y="1627552"/>
            <a:ext cx="6481263" cy="4780856"/>
          </a:xfrm>
          <a:prstGeom prst="rect">
            <a:avLst/>
          </a:prstGeom>
        </p:spPr>
      </p:pic>
      <p:sp>
        <p:nvSpPr>
          <p:cNvPr id="7" name="TextBox 6">
            <a:extLst>
              <a:ext uri="{FF2B5EF4-FFF2-40B4-BE49-F238E27FC236}">
                <a16:creationId xmlns:a16="http://schemas.microsoft.com/office/drawing/2014/main" id="{E18F911C-D590-F7A5-97A0-EFB54ABAFE6B}"/>
              </a:ext>
            </a:extLst>
          </p:cNvPr>
          <p:cNvSpPr txBox="1"/>
          <p:nvPr/>
        </p:nvSpPr>
        <p:spPr>
          <a:xfrm>
            <a:off x="6964918" y="1549956"/>
            <a:ext cx="2623475" cy="369332"/>
          </a:xfrm>
          <a:prstGeom prst="rect">
            <a:avLst/>
          </a:prstGeom>
          <a:noFill/>
        </p:spPr>
        <p:txBody>
          <a:bodyPr wrap="none" rtlCol="0">
            <a:spAutoFit/>
          </a:bodyPr>
          <a:lstStyle/>
          <a:p>
            <a:r>
              <a:rPr lang="en-GB" dirty="0"/>
              <a:t>NHS Confederation </a:t>
            </a:r>
            <a:r>
              <a:rPr lang="en-GB" dirty="0">
                <a:hlinkClick r:id="rId3"/>
              </a:rPr>
              <a:t>report</a:t>
            </a:r>
            <a:endParaRPr lang="en-GB" dirty="0"/>
          </a:p>
        </p:txBody>
      </p:sp>
      <p:pic>
        <p:nvPicPr>
          <p:cNvPr id="8" name="Picture 7">
            <a:extLst>
              <a:ext uri="{FF2B5EF4-FFF2-40B4-BE49-F238E27FC236}">
                <a16:creationId xmlns:a16="http://schemas.microsoft.com/office/drawing/2014/main" id="{DDF066C1-026E-C895-C3AF-B708D0A4A9CB}"/>
              </a:ext>
            </a:extLst>
          </p:cNvPr>
          <p:cNvPicPr>
            <a:picLocks noChangeAspect="1"/>
          </p:cNvPicPr>
          <p:nvPr/>
        </p:nvPicPr>
        <p:blipFill>
          <a:blip r:embed="rId4"/>
          <a:stretch>
            <a:fillRect/>
          </a:stretch>
        </p:blipFill>
        <p:spPr>
          <a:xfrm>
            <a:off x="9685128" y="136525"/>
            <a:ext cx="1987468" cy="1993565"/>
          </a:xfrm>
          <a:prstGeom prst="rect">
            <a:avLst/>
          </a:prstGeom>
        </p:spPr>
      </p:pic>
    </p:spTree>
    <p:extLst>
      <p:ext uri="{BB962C8B-B14F-4D97-AF65-F5344CB8AC3E}">
        <p14:creationId xmlns:p14="http://schemas.microsoft.com/office/powerpoint/2010/main" val="380998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1989-7350-89BC-536B-56BF16667B2F}"/>
              </a:ext>
            </a:extLst>
          </p:cNvPr>
          <p:cNvSpPr>
            <a:spLocks noGrp="1"/>
          </p:cNvSpPr>
          <p:nvPr>
            <p:ph type="title"/>
          </p:nvPr>
        </p:nvSpPr>
        <p:spPr/>
        <p:txBody>
          <a:bodyPr/>
          <a:lstStyle/>
          <a:p>
            <a:r>
              <a:rPr lang="en-GB" dirty="0"/>
              <a:t>NHSE ICS Design Framework</a:t>
            </a:r>
          </a:p>
        </p:txBody>
      </p:sp>
      <p:sp>
        <p:nvSpPr>
          <p:cNvPr id="3" name="Slide Number Placeholder 2">
            <a:extLst>
              <a:ext uri="{FF2B5EF4-FFF2-40B4-BE49-F238E27FC236}">
                <a16:creationId xmlns:a16="http://schemas.microsoft.com/office/drawing/2014/main" id="{5D45DCD6-3E96-C156-A5E7-475E1222D1F5}"/>
              </a:ext>
            </a:extLst>
          </p:cNvPr>
          <p:cNvSpPr>
            <a:spLocks noGrp="1"/>
          </p:cNvSpPr>
          <p:nvPr>
            <p:ph type="sldNum" sz="quarter" idx="12"/>
          </p:nvPr>
        </p:nvSpPr>
        <p:spPr/>
        <p:txBody>
          <a:bodyPr/>
          <a:lstStyle/>
          <a:p>
            <a:fld id="{90B30DD5-1EF8-48BF-BC70-8C78D8C5415C}" type="slidenum">
              <a:rPr lang="en-GB" smtClean="0"/>
              <a:t>24</a:t>
            </a:fld>
            <a:endParaRPr lang="en-GB"/>
          </a:p>
        </p:txBody>
      </p:sp>
      <p:sp>
        <p:nvSpPr>
          <p:cNvPr id="4" name="TextBox 3">
            <a:extLst>
              <a:ext uri="{FF2B5EF4-FFF2-40B4-BE49-F238E27FC236}">
                <a16:creationId xmlns:a16="http://schemas.microsoft.com/office/drawing/2014/main" id="{5D306607-FF42-FFFE-1D39-E3615AB277F7}"/>
              </a:ext>
            </a:extLst>
          </p:cNvPr>
          <p:cNvSpPr txBox="1"/>
          <p:nvPr/>
        </p:nvSpPr>
        <p:spPr>
          <a:xfrm>
            <a:off x="696765" y="2040194"/>
            <a:ext cx="10074442" cy="3139321"/>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The VCSE sector is a vital cornerstone of a progressive health and care system. ICSs should ensure their governance and decision-making arrangements support close working with the sector as a strategic partner in shaping, improving and delivering services and developing and delivering plans to tackle the wider determinants of health.</a:t>
            </a:r>
          </a:p>
          <a:p>
            <a:endParaRPr lang="en-GB" i="1" dirty="0">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VCSE partnership should be embedded as an essential part of how the system operates at all levels.</a:t>
            </a:r>
          </a:p>
          <a:p>
            <a:endParaRPr lang="en-GB" i="1" dirty="0">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This will include involving the sector in governance structures and system workforce, population health management and service redesign work, leadership and organisational development plans.</a:t>
            </a:r>
          </a:p>
        </p:txBody>
      </p:sp>
      <p:pic>
        <p:nvPicPr>
          <p:cNvPr id="6" name="Graphic 5" descr="Cheers outline">
            <a:extLst>
              <a:ext uri="{FF2B5EF4-FFF2-40B4-BE49-F238E27FC236}">
                <a16:creationId xmlns:a16="http://schemas.microsoft.com/office/drawing/2014/main" id="{A2A7DB00-8F86-3FC8-0999-6D88057AB0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76298" y="136526"/>
            <a:ext cx="1989818" cy="1989818"/>
          </a:xfrm>
          <a:prstGeom prst="rect">
            <a:avLst/>
          </a:prstGeom>
        </p:spPr>
      </p:pic>
    </p:spTree>
    <p:extLst>
      <p:ext uri="{BB962C8B-B14F-4D97-AF65-F5344CB8AC3E}">
        <p14:creationId xmlns:p14="http://schemas.microsoft.com/office/powerpoint/2010/main" val="37131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0BDE-1B70-3DD4-4262-DCD7FC69557D}"/>
              </a:ext>
            </a:extLst>
          </p:cNvPr>
          <p:cNvSpPr>
            <a:spLocks noGrp="1"/>
          </p:cNvSpPr>
          <p:nvPr>
            <p:ph type="title"/>
          </p:nvPr>
        </p:nvSpPr>
        <p:spPr/>
        <p:txBody>
          <a:bodyPr/>
          <a:lstStyle/>
          <a:p>
            <a:r>
              <a:rPr lang="en-GB" dirty="0"/>
              <a:t>Further information</a:t>
            </a:r>
          </a:p>
        </p:txBody>
      </p:sp>
      <p:sp>
        <p:nvSpPr>
          <p:cNvPr id="3" name="Slide Number Placeholder 2">
            <a:extLst>
              <a:ext uri="{FF2B5EF4-FFF2-40B4-BE49-F238E27FC236}">
                <a16:creationId xmlns:a16="http://schemas.microsoft.com/office/drawing/2014/main" id="{41AF6A8E-C97F-F2CE-0B90-0EEABE3865D8}"/>
              </a:ext>
            </a:extLst>
          </p:cNvPr>
          <p:cNvSpPr>
            <a:spLocks noGrp="1"/>
          </p:cNvSpPr>
          <p:nvPr>
            <p:ph type="sldNum" sz="quarter" idx="12"/>
          </p:nvPr>
        </p:nvSpPr>
        <p:spPr/>
        <p:txBody>
          <a:bodyPr/>
          <a:lstStyle/>
          <a:p>
            <a:fld id="{90B30DD5-1EF8-48BF-BC70-8C78D8C5415C}" type="slidenum">
              <a:rPr lang="en-GB" smtClean="0"/>
              <a:t>25</a:t>
            </a:fld>
            <a:endParaRPr lang="en-GB"/>
          </a:p>
        </p:txBody>
      </p:sp>
      <p:sp>
        <p:nvSpPr>
          <p:cNvPr id="4" name="TextBox 3">
            <a:extLst>
              <a:ext uri="{FF2B5EF4-FFF2-40B4-BE49-F238E27FC236}">
                <a16:creationId xmlns:a16="http://schemas.microsoft.com/office/drawing/2014/main" id="{FD9EAE07-FD6D-24EB-EE13-B6010EDE5C4B}"/>
              </a:ext>
            </a:extLst>
          </p:cNvPr>
          <p:cNvSpPr txBox="1"/>
          <p:nvPr/>
        </p:nvSpPr>
        <p:spPr>
          <a:xfrm>
            <a:off x="380198" y="1505365"/>
            <a:ext cx="10850880" cy="4801314"/>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2"/>
              </a:rPr>
              <a:t>NHS England » Voluntary, community and social enterprises (VCSE)</a:t>
            </a:r>
            <a:endParaRPr lang="en-US" dirty="0">
              <a:hlinkClick r:id="rId3"/>
            </a:endParaRPr>
          </a:p>
          <a:p>
            <a:pPr marL="285750" indent="-285750">
              <a:buFont typeface="Arial" panose="020B0604020202020204" pitchFamily="34" charset="0"/>
              <a:buChar char="•"/>
            </a:pPr>
            <a:r>
              <a:rPr lang="en-US" dirty="0">
                <a:hlinkClick r:id="rId3"/>
              </a:rPr>
              <a:t>NHS England » A framework for addressing practical barriers to integration of VCSE </a:t>
            </a:r>
            <a:r>
              <a:rPr lang="en-US" dirty="0" err="1">
                <a:hlinkClick r:id="rId3"/>
              </a:rPr>
              <a:t>organisations</a:t>
            </a:r>
            <a:r>
              <a:rPr lang="en-US" dirty="0">
                <a:hlinkClick r:id="rId3"/>
              </a:rPr>
              <a:t> in integrated care systems</a:t>
            </a:r>
            <a:endParaRPr lang="en-US" dirty="0"/>
          </a:p>
          <a:p>
            <a:pPr marL="285750" indent="-285750">
              <a:buFont typeface="Arial" panose="020B0604020202020204" pitchFamily="34" charset="0"/>
              <a:buChar char="•"/>
            </a:pPr>
            <a:r>
              <a:rPr lang="en-US" dirty="0"/>
              <a:t>Thriving places – Guidance on the development of place-based partnerships as part of statutory integrated care systems: </a:t>
            </a:r>
            <a:r>
              <a:rPr lang="en-GB" dirty="0">
                <a:hlinkClick r:id="rId4"/>
              </a:rPr>
              <a:t>ICS-implementation-guidance-on-thriving (england.nhs.uk)</a:t>
            </a:r>
            <a:endParaRPr lang="en-GB" dirty="0"/>
          </a:p>
          <a:p>
            <a:pPr marL="285750" indent="-285750">
              <a:buFont typeface="Arial" panose="020B0604020202020204" pitchFamily="34" charset="0"/>
              <a:buChar char="•"/>
            </a:pPr>
            <a:r>
              <a:rPr lang="en-GB" dirty="0">
                <a:hlinkClick r:id="rId5"/>
              </a:rPr>
              <a:t>How-health-and-care-systems-can-work-better-VCSE.pdf (nhsconfed.org)</a:t>
            </a:r>
            <a:endParaRPr lang="en-GB" dirty="0"/>
          </a:p>
          <a:p>
            <a:pPr marL="285750" indent="-285750">
              <a:buFont typeface="Arial" panose="020B0604020202020204" pitchFamily="34" charset="0"/>
              <a:buChar char="•"/>
            </a:pPr>
            <a:r>
              <a:rPr lang="en-GB" dirty="0"/>
              <a:t>NHS Herefordshire and Worcestershire Integrated Care Board: </a:t>
            </a:r>
            <a:r>
              <a:rPr lang="en-US" dirty="0">
                <a:hlinkClick r:id="rId6"/>
              </a:rPr>
              <a:t>Annual_Report_and_Accounts_2023-24.pdf (hwics.org.uk)</a:t>
            </a:r>
            <a:endParaRPr lang="en-US" dirty="0"/>
          </a:p>
          <a:p>
            <a:pPr marL="285750" indent="-285750">
              <a:buFont typeface="Arial" panose="020B0604020202020204" pitchFamily="34" charset="0"/>
              <a:buChar char="•"/>
            </a:pPr>
            <a:r>
              <a:rPr lang="en-US" dirty="0">
                <a:hlinkClick r:id="rId7"/>
              </a:rPr>
              <a:t>Integrated Care Systems Explained | The King's Fund (kingsfund.org.uk)</a:t>
            </a:r>
            <a:endParaRPr lang="en-US" dirty="0"/>
          </a:p>
          <a:p>
            <a:pPr marL="285750" indent="-285750">
              <a:buFont typeface="Arial" panose="020B0604020202020204" pitchFamily="34" charset="0"/>
              <a:buChar char="•"/>
            </a:pPr>
            <a:r>
              <a:rPr lang="en-US" dirty="0">
                <a:hlinkClick r:id="rId8"/>
              </a:rPr>
              <a:t>Working in Partnership with the Voluntary Community and Social Enterprise Sector - </a:t>
            </a:r>
            <a:r>
              <a:rPr lang="en-US" dirty="0" err="1">
                <a:hlinkClick r:id="rId8"/>
              </a:rPr>
              <a:t>FutureNHS</a:t>
            </a:r>
            <a:r>
              <a:rPr lang="en-US" dirty="0">
                <a:hlinkClick r:id="rId8"/>
              </a:rPr>
              <a:t> Collaboration Platform</a:t>
            </a:r>
            <a:endParaRPr lang="en-US" dirty="0"/>
          </a:p>
          <a:p>
            <a:pPr marL="285750" indent="-285750">
              <a:buFont typeface="Arial" panose="020B0604020202020204" pitchFamily="34" charset="0"/>
              <a:buChar char="•"/>
            </a:pPr>
            <a:r>
              <a:rPr lang="en-US" dirty="0">
                <a:hlinkClick r:id="rId9"/>
              </a:rPr>
              <a:t>Healthy Places And Communities | The King's Fund (kingsfund.org.uk)</a:t>
            </a:r>
            <a:endParaRPr lang="en-US" dirty="0"/>
          </a:p>
          <a:p>
            <a:pPr marL="285750" indent="-285750">
              <a:buFont typeface="Arial" panose="020B0604020202020204" pitchFamily="34" charset="0"/>
              <a:buChar char="•"/>
            </a:pPr>
            <a:r>
              <a:rPr lang="en-US" dirty="0">
                <a:hlinkClick r:id="rId10"/>
              </a:rPr>
              <a:t>Joint Strategic Needs Assessment (JSNA) | Worcestershire County Council</a:t>
            </a:r>
            <a:endParaRPr lang="en-US" dirty="0"/>
          </a:p>
          <a:p>
            <a:pPr marL="285750" indent="-285750">
              <a:buFont typeface="Arial" panose="020B0604020202020204" pitchFamily="34" charset="0"/>
              <a:buChar char="•"/>
            </a:pPr>
            <a:r>
              <a:rPr lang="en-US" dirty="0"/>
              <a:t>Herefordshire and Worcestershire Integrated Care Strategy 2023-2033: </a:t>
            </a:r>
            <a:r>
              <a:rPr lang="en-US" dirty="0">
                <a:hlinkClick r:id="rId11"/>
              </a:rPr>
              <a:t>PowerPoint Presentation (hwics.org.uk)</a:t>
            </a:r>
            <a:endParaRPr lang="en-US" dirty="0"/>
          </a:p>
          <a:p>
            <a:pPr marL="285750" indent="-285750">
              <a:buFont typeface="Arial" panose="020B0604020202020204" pitchFamily="34" charset="0"/>
              <a:buChar char="•"/>
            </a:pPr>
            <a:r>
              <a:rPr lang="en-US" dirty="0"/>
              <a:t>The Fuller Report: </a:t>
            </a:r>
            <a:r>
              <a:rPr lang="en-US" dirty="0">
                <a:hlinkClick r:id="rId12"/>
              </a:rPr>
              <a:t>Microsoft Word - FINAL 003 250522 - Fuller report[46].docx (england.nhs.uk)</a:t>
            </a:r>
            <a:endParaRPr lang="en-US" dirty="0"/>
          </a:p>
          <a:p>
            <a:pPr marL="285750" indent="-285750">
              <a:buFont typeface="Arial" panose="020B0604020202020204" pitchFamily="34" charset="0"/>
              <a:buChar char="•"/>
            </a:pPr>
            <a:r>
              <a:rPr lang="en-US" dirty="0" err="1"/>
              <a:t>FutureNHS</a:t>
            </a:r>
            <a:r>
              <a:rPr lang="en-US" dirty="0"/>
              <a:t>: </a:t>
            </a:r>
            <a:r>
              <a:rPr lang="en-US" dirty="0">
                <a:hlinkClick r:id="rId13"/>
              </a:rPr>
              <a:t>Locality The VCSE sector in prevention and primary care July 2024 - Working in Partnership with the Voluntary Community and Social Enterprise Sector - </a:t>
            </a:r>
            <a:r>
              <a:rPr lang="en-US" dirty="0" err="1">
                <a:hlinkClick r:id="rId13"/>
              </a:rPr>
              <a:t>FutureNHS</a:t>
            </a:r>
            <a:r>
              <a:rPr lang="en-US" dirty="0">
                <a:hlinkClick r:id="rId13"/>
              </a:rPr>
              <a:t> Collaboration Platform</a:t>
            </a:r>
            <a:endParaRPr lang="en-US" dirty="0"/>
          </a:p>
        </p:txBody>
      </p:sp>
    </p:spTree>
    <p:extLst>
      <p:ext uri="{BB962C8B-B14F-4D97-AF65-F5344CB8AC3E}">
        <p14:creationId xmlns:p14="http://schemas.microsoft.com/office/powerpoint/2010/main" val="2442846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B1D2-3459-EA93-A4A1-BF3E6EF82975}"/>
              </a:ext>
            </a:extLst>
          </p:cNvPr>
          <p:cNvSpPr>
            <a:spLocks noGrp="1"/>
          </p:cNvSpPr>
          <p:nvPr>
            <p:ph type="title"/>
          </p:nvPr>
        </p:nvSpPr>
        <p:spPr>
          <a:xfrm>
            <a:off x="4549451" y="2766218"/>
            <a:ext cx="3093098" cy="1325563"/>
          </a:xfrm>
        </p:spPr>
        <p:txBody>
          <a:bodyPr/>
          <a:lstStyle/>
          <a:p>
            <a:r>
              <a:rPr lang="en-GB" dirty="0"/>
              <a:t>Thank you</a:t>
            </a:r>
          </a:p>
        </p:txBody>
      </p:sp>
      <p:sp>
        <p:nvSpPr>
          <p:cNvPr id="3" name="Slide Number Placeholder 2">
            <a:extLst>
              <a:ext uri="{FF2B5EF4-FFF2-40B4-BE49-F238E27FC236}">
                <a16:creationId xmlns:a16="http://schemas.microsoft.com/office/drawing/2014/main" id="{DD4BB4AF-A306-0B0C-248B-2E2AE0DF6F98}"/>
              </a:ext>
            </a:extLst>
          </p:cNvPr>
          <p:cNvSpPr>
            <a:spLocks noGrp="1"/>
          </p:cNvSpPr>
          <p:nvPr>
            <p:ph type="sldNum" sz="quarter" idx="12"/>
          </p:nvPr>
        </p:nvSpPr>
        <p:spPr/>
        <p:txBody>
          <a:bodyPr/>
          <a:lstStyle/>
          <a:p>
            <a:fld id="{90B30DD5-1EF8-48BF-BC70-8C78D8C5415C}" type="slidenum">
              <a:rPr lang="en-GB" smtClean="0"/>
              <a:t>26</a:t>
            </a:fld>
            <a:endParaRPr lang="en-GB"/>
          </a:p>
        </p:txBody>
      </p:sp>
    </p:spTree>
    <p:extLst>
      <p:ext uri="{BB962C8B-B14F-4D97-AF65-F5344CB8AC3E}">
        <p14:creationId xmlns:p14="http://schemas.microsoft.com/office/powerpoint/2010/main" val="2762679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B1D2-3459-EA93-A4A1-BF3E6EF82975}"/>
              </a:ext>
            </a:extLst>
          </p:cNvPr>
          <p:cNvSpPr>
            <a:spLocks noGrp="1"/>
          </p:cNvSpPr>
          <p:nvPr>
            <p:ph type="title"/>
          </p:nvPr>
        </p:nvSpPr>
        <p:spPr>
          <a:xfrm>
            <a:off x="1780674" y="2121046"/>
            <a:ext cx="8758989" cy="2615908"/>
          </a:xfrm>
        </p:spPr>
        <p:txBody>
          <a:bodyPr>
            <a:normAutofit/>
          </a:bodyPr>
          <a:lstStyle/>
          <a:p>
            <a:pPr algn="ctr"/>
            <a:r>
              <a:rPr lang="en-GB" sz="4000" dirty="0"/>
              <a:t>Landscape, Priorities and Challenges</a:t>
            </a:r>
          </a:p>
        </p:txBody>
      </p:sp>
      <p:sp>
        <p:nvSpPr>
          <p:cNvPr id="3" name="Slide Number Placeholder 2">
            <a:extLst>
              <a:ext uri="{FF2B5EF4-FFF2-40B4-BE49-F238E27FC236}">
                <a16:creationId xmlns:a16="http://schemas.microsoft.com/office/drawing/2014/main" id="{DD4BB4AF-A306-0B0C-248B-2E2AE0DF6F98}"/>
              </a:ext>
            </a:extLst>
          </p:cNvPr>
          <p:cNvSpPr>
            <a:spLocks noGrp="1"/>
          </p:cNvSpPr>
          <p:nvPr>
            <p:ph type="sldNum" sz="quarter" idx="12"/>
          </p:nvPr>
        </p:nvSpPr>
        <p:spPr/>
        <p:txBody>
          <a:bodyPr/>
          <a:lstStyle/>
          <a:p>
            <a:fld id="{90B30DD5-1EF8-48BF-BC70-8C78D8C5415C}" type="slidenum">
              <a:rPr lang="en-GB" smtClean="0"/>
              <a:t>3</a:t>
            </a:fld>
            <a:endParaRPr lang="en-GB"/>
          </a:p>
        </p:txBody>
      </p:sp>
    </p:spTree>
    <p:extLst>
      <p:ext uri="{BB962C8B-B14F-4D97-AF65-F5344CB8AC3E}">
        <p14:creationId xmlns:p14="http://schemas.microsoft.com/office/powerpoint/2010/main" val="3492504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C72-53D5-4D4F-937A-0ECE629CA708}"/>
              </a:ext>
            </a:extLst>
          </p:cNvPr>
          <p:cNvSpPr>
            <a:spLocks noGrp="1"/>
          </p:cNvSpPr>
          <p:nvPr>
            <p:ph type="title"/>
          </p:nvPr>
        </p:nvSpPr>
        <p:spPr/>
        <p:txBody>
          <a:bodyPr>
            <a:normAutofit/>
          </a:bodyPr>
          <a:lstStyle/>
          <a:p>
            <a:pPr algn="ctr"/>
            <a:r>
              <a:rPr lang="en-GB" dirty="0"/>
              <a:t>Herefordshire and Worcestershire</a:t>
            </a:r>
            <a:br>
              <a:rPr lang="en-GB" dirty="0"/>
            </a:br>
            <a:r>
              <a:rPr lang="en-GB" dirty="0"/>
              <a:t> Integrated Care System</a:t>
            </a:r>
          </a:p>
        </p:txBody>
      </p:sp>
      <p:sp>
        <p:nvSpPr>
          <p:cNvPr id="4" name="Slide Number Placeholder 3">
            <a:extLst>
              <a:ext uri="{FF2B5EF4-FFF2-40B4-BE49-F238E27FC236}">
                <a16:creationId xmlns:a16="http://schemas.microsoft.com/office/drawing/2014/main" id="{0CE8CF4F-9580-445A-BA3A-B699F5E911C6}"/>
              </a:ext>
            </a:extLst>
          </p:cNvPr>
          <p:cNvSpPr>
            <a:spLocks noGrp="1"/>
          </p:cNvSpPr>
          <p:nvPr>
            <p:ph type="sldNum" sz="quarter" idx="12"/>
          </p:nvPr>
        </p:nvSpPr>
        <p:spPr/>
        <p:txBody>
          <a:bodyPr/>
          <a:lstStyle/>
          <a:p>
            <a:fld id="{90B30DD5-1EF8-48BF-BC70-8C78D8C5415C}" type="slidenum">
              <a:rPr lang="en-GB" smtClean="0"/>
              <a:t>4</a:t>
            </a:fld>
            <a:endParaRPr lang="en-GB"/>
          </a:p>
        </p:txBody>
      </p:sp>
      <p:pic>
        <p:nvPicPr>
          <p:cNvPr id="5" name="Picture 4">
            <a:extLst>
              <a:ext uri="{FF2B5EF4-FFF2-40B4-BE49-F238E27FC236}">
                <a16:creationId xmlns:a16="http://schemas.microsoft.com/office/drawing/2014/main" id="{2A8DD7F5-A912-5193-4AC0-445D8A235E01}"/>
              </a:ext>
            </a:extLst>
          </p:cNvPr>
          <p:cNvPicPr>
            <a:picLocks noChangeAspect="1"/>
          </p:cNvPicPr>
          <p:nvPr/>
        </p:nvPicPr>
        <p:blipFill>
          <a:blip r:embed="rId2"/>
          <a:srcRect t="14722"/>
          <a:stretch/>
        </p:blipFill>
        <p:spPr>
          <a:xfrm>
            <a:off x="557281" y="1707065"/>
            <a:ext cx="7153372" cy="5014410"/>
          </a:xfrm>
          <a:prstGeom prst="rect">
            <a:avLst/>
          </a:prstGeom>
        </p:spPr>
      </p:pic>
      <p:sp>
        <p:nvSpPr>
          <p:cNvPr id="7" name="TextBox 6">
            <a:extLst>
              <a:ext uri="{FF2B5EF4-FFF2-40B4-BE49-F238E27FC236}">
                <a16:creationId xmlns:a16="http://schemas.microsoft.com/office/drawing/2014/main" id="{1182C8E4-CB20-C732-EC6B-505D1C388D68}"/>
              </a:ext>
            </a:extLst>
          </p:cNvPr>
          <p:cNvSpPr txBox="1"/>
          <p:nvPr/>
        </p:nvSpPr>
        <p:spPr>
          <a:xfrm>
            <a:off x="8085222" y="2157663"/>
            <a:ext cx="3101298" cy="3970318"/>
          </a:xfrm>
          <a:prstGeom prst="rect">
            <a:avLst/>
          </a:prstGeom>
          <a:noFill/>
        </p:spPr>
        <p:txBody>
          <a:bodyPr wrap="none" rtlCol="0">
            <a:spAutoFit/>
          </a:bodyPr>
          <a:lstStyle/>
          <a:p>
            <a:r>
              <a:rPr lang="en-GB" b="1" dirty="0"/>
              <a:t>Our Services</a:t>
            </a:r>
          </a:p>
          <a:p>
            <a:r>
              <a:rPr lang="en-GB" dirty="0"/>
              <a:t>4 NHS Trusts (including WMAS)</a:t>
            </a:r>
          </a:p>
          <a:p>
            <a:r>
              <a:rPr lang="en-GB" dirty="0"/>
              <a:t>2 Upper tier Local Authorities</a:t>
            </a:r>
          </a:p>
          <a:p>
            <a:r>
              <a:rPr lang="en-GB" dirty="0"/>
              <a:t>6 District Councils (</a:t>
            </a:r>
            <a:r>
              <a:rPr lang="en-GB" dirty="0" err="1"/>
              <a:t>Worc</a:t>
            </a:r>
            <a:r>
              <a:rPr lang="en-GB" dirty="0"/>
              <a:t>)</a:t>
            </a:r>
          </a:p>
          <a:p>
            <a:r>
              <a:rPr lang="en-GB" dirty="0"/>
              <a:t>15 Primary Care Networks</a:t>
            </a:r>
          </a:p>
          <a:p>
            <a:r>
              <a:rPr lang="en-GB" dirty="0"/>
              <a:t>79 GP Practices</a:t>
            </a:r>
          </a:p>
          <a:p>
            <a:r>
              <a:rPr lang="en-GB" dirty="0"/>
              <a:t>122 Community Pharmacies</a:t>
            </a:r>
          </a:p>
          <a:p>
            <a:r>
              <a:rPr lang="en-GB" dirty="0"/>
              <a:t>96 Dentists</a:t>
            </a:r>
          </a:p>
          <a:p>
            <a:r>
              <a:rPr lang="en-GB" dirty="0"/>
              <a:t>64 Optometrists</a:t>
            </a:r>
          </a:p>
          <a:p>
            <a:r>
              <a:rPr lang="en-GB" dirty="0"/>
              <a:t>5 Hospices</a:t>
            </a:r>
          </a:p>
          <a:p>
            <a:r>
              <a:rPr lang="en-GB" dirty="0"/>
              <a:t>Over 3000 VCSE organisations</a:t>
            </a:r>
          </a:p>
          <a:p>
            <a:r>
              <a:rPr lang="en-GB" dirty="0"/>
              <a:t>1 Police Service</a:t>
            </a:r>
          </a:p>
          <a:p>
            <a:r>
              <a:rPr lang="en-GB" dirty="0"/>
              <a:t>1 First and Rescue Service</a:t>
            </a:r>
          </a:p>
          <a:p>
            <a:r>
              <a:rPr lang="en-GB" dirty="0"/>
              <a:t>1 Integrated Care Board</a:t>
            </a:r>
          </a:p>
        </p:txBody>
      </p:sp>
    </p:spTree>
    <p:extLst>
      <p:ext uri="{BB962C8B-B14F-4D97-AF65-F5344CB8AC3E}">
        <p14:creationId xmlns:p14="http://schemas.microsoft.com/office/powerpoint/2010/main" val="353754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44F4-6481-82F1-D420-5011A6A54183}"/>
              </a:ext>
            </a:extLst>
          </p:cNvPr>
          <p:cNvSpPr>
            <a:spLocks noGrp="1"/>
          </p:cNvSpPr>
          <p:nvPr>
            <p:ph type="title"/>
          </p:nvPr>
        </p:nvSpPr>
        <p:spPr>
          <a:xfrm>
            <a:off x="519404" y="242887"/>
            <a:ext cx="11153192" cy="1325563"/>
          </a:xfrm>
        </p:spPr>
        <p:txBody>
          <a:bodyPr>
            <a:normAutofit/>
          </a:bodyPr>
          <a:lstStyle/>
          <a:p>
            <a:pPr algn="ctr"/>
            <a:r>
              <a:rPr lang="en-GB" dirty="0"/>
              <a:t>Herefordshire &amp; Worcestershire</a:t>
            </a:r>
            <a:br>
              <a:rPr lang="en-GB" dirty="0"/>
            </a:br>
            <a:r>
              <a:rPr lang="en-GB" dirty="0"/>
              <a:t>Joint Strategic Needs Assessment 2023</a:t>
            </a:r>
          </a:p>
        </p:txBody>
      </p:sp>
      <p:sp>
        <p:nvSpPr>
          <p:cNvPr id="4" name="Slide Number Placeholder 3">
            <a:extLst>
              <a:ext uri="{FF2B5EF4-FFF2-40B4-BE49-F238E27FC236}">
                <a16:creationId xmlns:a16="http://schemas.microsoft.com/office/drawing/2014/main" id="{3DACE28A-67FB-71FC-124D-2BD01508060D}"/>
              </a:ext>
            </a:extLst>
          </p:cNvPr>
          <p:cNvSpPr>
            <a:spLocks noGrp="1"/>
          </p:cNvSpPr>
          <p:nvPr>
            <p:ph type="sldNum" sz="quarter" idx="12"/>
          </p:nvPr>
        </p:nvSpPr>
        <p:spPr/>
        <p:txBody>
          <a:bodyPr/>
          <a:lstStyle/>
          <a:p>
            <a:fld id="{90B30DD5-1EF8-48BF-BC70-8C78D8C5415C}" type="slidenum">
              <a:rPr lang="en-GB" smtClean="0"/>
              <a:t>5</a:t>
            </a:fld>
            <a:endParaRPr lang="en-GB"/>
          </a:p>
        </p:txBody>
      </p:sp>
      <p:pic>
        <p:nvPicPr>
          <p:cNvPr id="7" name="Picture 6">
            <a:extLst>
              <a:ext uri="{FF2B5EF4-FFF2-40B4-BE49-F238E27FC236}">
                <a16:creationId xmlns:a16="http://schemas.microsoft.com/office/drawing/2014/main" id="{ACA20E27-40F7-56BE-9FEB-F855AB035C5E}"/>
              </a:ext>
            </a:extLst>
          </p:cNvPr>
          <p:cNvPicPr>
            <a:picLocks noChangeAspect="1"/>
          </p:cNvPicPr>
          <p:nvPr/>
        </p:nvPicPr>
        <p:blipFill>
          <a:blip r:embed="rId2"/>
          <a:stretch>
            <a:fillRect/>
          </a:stretch>
        </p:blipFill>
        <p:spPr>
          <a:xfrm>
            <a:off x="202031" y="1568450"/>
            <a:ext cx="7296150" cy="5153025"/>
          </a:xfrm>
          <a:prstGeom prst="rect">
            <a:avLst/>
          </a:prstGeom>
        </p:spPr>
      </p:pic>
      <p:sp>
        <p:nvSpPr>
          <p:cNvPr id="8" name="TextBox 7">
            <a:extLst>
              <a:ext uri="{FF2B5EF4-FFF2-40B4-BE49-F238E27FC236}">
                <a16:creationId xmlns:a16="http://schemas.microsoft.com/office/drawing/2014/main" id="{D89B31F2-8FD4-F7CA-5352-BBB233DE3762}"/>
              </a:ext>
            </a:extLst>
          </p:cNvPr>
          <p:cNvSpPr txBox="1"/>
          <p:nvPr/>
        </p:nvSpPr>
        <p:spPr>
          <a:xfrm>
            <a:off x="7703469" y="1621194"/>
            <a:ext cx="3763838" cy="5047536"/>
          </a:xfrm>
          <a:prstGeom prst="rect">
            <a:avLst/>
          </a:prstGeom>
          <a:noFill/>
        </p:spPr>
        <p:txBody>
          <a:bodyPr wrap="square" rtlCol="0">
            <a:spAutoFit/>
          </a:bodyPr>
          <a:lstStyle/>
          <a:p>
            <a:r>
              <a:rPr lang="en-GB" sz="1400" b="1" dirty="0"/>
              <a:t>Areas of concern</a:t>
            </a:r>
          </a:p>
          <a:p>
            <a:pPr marL="285750" indent="-285750">
              <a:buFont typeface="Arial" panose="020B0604020202020204" pitchFamily="34" charset="0"/>
              <a:buChar char="•"/>
            </a:pPr>
            <a:r>
              <a:rPr lang="en-GB" sz="1400" b="1" dirty="0"/>
              <a:t>Health Inequalities persist</a:t>
            </a:r>
            <a:br>
              <a:rPr lang="en-GB" sz="1400" dirty="0"/>
            </a:br>
            <a:r>
              <a:rPr lang="en-GB" sz="1400" dirty="0"/>
              <a:t>Lower IMD groups experience higher levels of health inequity, demonstrated in decreased life expectancy and higher mortality rates particularly in CVD</a:t>
            </a:r>
          </a:p>
          <a:p>
            <a:pPr marL="285750" indent="-285750">
              <a:buFont typeface="Arial" panose="020B0604020202020204" pitchFamily="34" charset="0"/>
              <a:buChar char="•"/>
            </a:pPr>
            <a:r>
              <a:rPr lang="en-GB" sz="1400" b="1" dirty="0"/>
              <a:t>Factors driving inequality</a:t>
            </a:r>
            <a:br>
              <a:rPr lang="en-GB" sz="1400" dirty="0"/>
            </a:br>
            <a:r>
              <a:rPr lang="en-GB" sz="1400" dirty="0"/>
              <a:t>Higher rates of smoking and excess weight, and lower rates of physical activity in more deprived groups, and pressures of fuel poverty</a:t>
            </a:r>
          </a:p>
          <a:p>
            <a:pPr marL="285750" indent="-285750">
              <a:buFont typeface="Arial" panose="020B0604020202020204" pitchFamily="34" charset="0"/>
              <a:buChar char="•"/>
            </a:pPr>
            <a:r>
              <a:rPr lang="en-GB" sz="1400" b="1" dirty="0"/>
              <a:t>Children and Young People inequalities</a:t>
            </a:r>
            <a:br>
              <a:rPr lang="en-GB" sz="1400" dirty="0"/>
            </a:br>
            <a:r>
              <a:rPr lang="en-GB" sz="1400" dirty="0"/>
              <a:t>Significant number of children in Worcestershire are currently living in poverty. We also have rising numbers of vulnerable children and higher than England value of pupils with special educational needs. </a:t>
            </a:r>
          </a:p>
          <a:p>
            <a:pPr marL="285750" indent="-285750">
              <a:buFont typeface="Arial" panose="020B0604020202020204" pitchFamily="34" charset="0"/>
              <a:buChar char="•"/>
            </a:pPr>
            <a:r>
              <a:rPr lang="en-GB" sz="1400" b="1" dirty="0"/>
              <a:t>Mental Health</a:t>
            </a:r>
            <a:br>
              <a:rPr lang="en-GB" sz="1400" dirty="0"/>
            </a:br>
            <a:r>
              <a:rPr lang="en-GB" sz="1400" dirty="0"/>
              <a:t>The COVID-19 pandemic and cost of living pressures have challenged mental health and wellbeing, coinciding with the largest drops in wellbeing recorded, although recent data indicated these have improved.</a:t>
            </a:r>
          </a:p>
        </p:txBody>
      </p:sp>
    </p:spTree>
    <p:extLst>
      <p:ext uri="{BB962C8B-B14F-4D97-AF65-F5344CB8AC3E}">
        <p14:creationId xmlns:p14="http://schemas.microsoft.com/office/powerpoint/2010/main" val="3008252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E8D3-6E36-1360-A57E-B44FD7B9F615}"/>
              </a:ext>
            </a:extLst>
          </p:cNvPr>
          <p:cNvSpPr>
            <a:spLocks noGrp="1"/>
          </p:cNvSpPr>
          <p:nvPr>
            <p:ph type="title"/>
          </p:nvPr>
        </p:nvSpPr>
        <p:spPr/>
        <p:txBody>
          <a:bodyPr/>
          <a:lstStyle/>
          <a:p>
            <a:r>
              <a:rPr lang="en-GB" dirty="0"/>
              <a:t>Key Integrated Care System challenges</a:t>
            </a:r>
          </a:p>
        </p:txBody>
      </p:sp>
      <p:sp>
        <p:nvSpPr>
          <p:cNvPr id="3" name="Slide Number Placeholder 2">
            <a:extLst>
              <a:ext uri="{FF2B5EF4-FFF2-40B4-BE49-F238E27FC236}">
                <a16:creationId xmlns:a16="http://schemas.microsoft.com/office/drawing/2014/main" id="{63ED782F-9327-FFA9-EECF-386E1D54FE67}"/>
              </a:ext>
            </a:extLst>
          </p:cNvPr>
          <p:cNvSpPr>
            <a:spLocks noGrp="1"/>
          </p:cNvSpPr>
          <p:nvPr>
            <p:ph type="sldNum" sz="quarter" idx="12"/>
          </p:nvPr>
        </p:nvSpPr>
        <p:spPr/>
        <p:txBody>
          <a:bodyPr/>
          <a:lstStyle/>
          <a:p>
            <a:fld id="{90B30DD5-1EF8-48BF-BC70-8C78D8C5415C}" type="slidenum">
              <a:rPr lang="en-GB" smtClean="0"/>
              <a:t>6</a:t>
            </a:fld>
            <a:endParaRPr lang="en-GB"/>
          </a:p>
        </p:txBody>
      </p:sp>
      <p:sp>
        <p:nvSpPr>
          <p:cNvPr id="4" name="TextBox 3">
            <a:extLst>
              <a:ext uri="{FF2B5EF4-FFF2-40B4-BE49-F238E27FC236}">
                <a16:creationId xmlns:a16="http://schemas.microsoft.com/office/drawing/2014/main" id="{8CC2F990-6E98-F38B-EE64-868264187F53}"/>
              </a:ext>
            </a:extLst>
          </p:cNvPr>
          <p:cNvSpPr txBox="1"/>
          <p:nvPr/>
        </p:nvSpPr>
        <p:spPr>
          <a:xfrm>
            <a:off x="431800" y="1493746"/>
            <a:ext cx="11328400" cy="5016758"/>
          </a:xfrm>
          <a:prstGeom prst="rect">
            <a:avLst/>
          </a:prstGeom>
          <a:noFill/>
        </p:spPr>
        <p:txBody>
          <a:bodyPr wrap="square" rtlCol="0">
            <a:spAutoFit/>
          </a:bodyPr>
          <a:lstStyle/>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Increasing demand for health and care services</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number of people aged 65+ in Worcestershire has increased by almost 27% since 2011</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It is projected that there will be a population increase of circa 44,000 in Worcestershire by 2031, of which more than 25% will be over the age of 85.</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gap between life expectancy and healthy life expectancy means that people are living longer but in poorer health.</a:t>
            </a:r>
          </a:p>
          <a:p>
            <a:pPr marL="742950" lvl="1"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Financial stability and optimising use of health and care services</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As a deficit financial system, there is a requirement for all system partners to implement stringent productivity, efficiency and savings programmes.</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In Sept 2023, partners audited whether people were being cared for in the most appropriate care setting for their needs at the time. The study showed that just over 21.5% of the people reviewed across Worcestershire Place could have been cared for in a more appropriate care setting – if an optimal balance between capacity, demand and flow efficiency was achieved.</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Strategic demand and capacity model work suggests that without change, the H&amp;W ICS will require an additional 365 acute beds by 2033</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Access to dental services</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Inequitable levels of funding leading to workforce challenges in relation to recruitment and retention.</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Inability to take on new patients due to inconsistent funding levels.</a:t>
            </a:r>
          </a:p>
        </p:txBody>
      </p:sp>
    </p:spTree>
    <p:extLst>
      <p:ext uri="{BB962C8B-B14F-4D97-AF65-F5344CB8AC3E}">
        <p14:creationId xmlns:p14="http://schemas.microsoft.com/office/powerpoint/2010/main" val="2548809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CD59978A-76EB-2DF0-571E-0493EF977431}"/>
              </a:ext>
            </a:extLst>
          </p:cNvPr>
          <p:cNvSpPr/>
          <p:nvPr/>
        </p:nvSpPr>
        <p:spPr>
          <a:xfrm>
            <a:off x="5323615" y="3233857"/>
            <a:ext cx="3240000" cy="1572254"/>
          </a:xfrm>
          <a:prstGeom prst="rect">
            <a:avLst/>
          </a:prstGeom>
          <a:solidFill>
            <a:srgbClr val="E0F0D4"/>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144000" numCol="1" rtlCol="0" anchor="t"/>
          <a:lstStyle/>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tab pos="1706563" algn="l"/>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E41B584D-CD67-E304-AA56-A1858C27636E}"/>
              </a:ext>
            </a:extLst>
          </p:cNvPr>
          <p:cNvSpPr txBox="1">
            <a:spLocks/>
          </p:cNvSpPr>
          <p:nvPr/>
        </p:nvSpPr>
        <p:spPr>
          <a:xfrm>
            <a:off x="5311035" y="3503371"/>
            <a:ext cx="3240000" cy="1323439"/>
          </a:xfrm>
          <a:prstGeom prst="rect">
            <a:avLst/>
          </a:prstGeom>
          <a:noFill/>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Support people to enjoy good mental health and wellbeing</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Increasing physical activity and reducing unhealthy </a:t>
            </a:r>
            <a:r>
              <a:rPr kumimoji="0" lang="en-US" sz="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behaviours</a:t>
            </a: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Increasing timely diagnosis of dementia</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Reducing inequality of health outcomes for people with learning disabilities &amp; autism</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Improving access to urgent care services</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Improving access to primary and community-based services (</a:t>
            </a:r>
            <a:r>
              <a:rPr kumimoji="0" lang="en-US" sz="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inc</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pharmacy, optometry and dentistry)</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Providing end of life care to enable patients to die with dignity</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Delivery of the ICS commitment to carers</a:t>
            </a:r>
          </a:p>
        </p:txBody>
      </p:sp>
      <p:sp>
        <p:nvSpPr>
          <p:cNvPr id="111" name="Rectangle 110">
            <a:extLst>
              <a:ext uri="{FF2B5EF4-FFF2-40B4-BE49-F238E27FC236}">
                <a16:creationId xmlns:a16="http://schemas.microsoft.com/office/drawing/2014/main" id="{2A0D5D5A-DF5C-09BD-D58F-15827FF9D2E6}"/>
              </a:ext>
            </a:extLst>
          </p:cNvPr>
          <p:cNvSpPr/>
          <p:nvPr/>
        </p:nvSpPr>
        <p:spPr>
          <a:xfrm>
            <a:off x="0" y="0"/>
            <a:ext cx="1895546" cy="6908730"/>
          </a:xfrm>
          <a:prstGeom prst="rect">
            <a:avLst/>
          </a:prstGeom>
          <a:solidFill>
            <a:srgbClr val="D2E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4" name="Rectangle: Rounded Corners 113">
            <a:extLst>
              <a:ext uri="{FF2B5EF4-FFF2-40B4-BE49-F238E27FC236}">
                <a16:creationId xmlns:a16="http://schemas.microsoft.com/office/drawing/2014/main" id="{9111764A-6C6F-4DB0-0DB5-FF19921DE712}"/>
              </a:ext>
            </a:extLst>
          </p:cNvPr>
          <p:cNvSpPr/>
          <p:nvPr/>
        </p:nvSpPr>
        <p:spPr>
          <a:xfrm>
            <a:off x="122853" y="5993379"/>
            <a:ext cx="2544566" cy="756232"/>
          </a:xfrm>
          <a:prstGeom prst="roundRect">
            <a:avLst>
              <a:gd name="adj" fmla="val 92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3" name="Rectangle: Rounded Corners 112">
            <a:extLst>
              <a:ext uri="{FF2B5EF4-FFF2-40B4-BE49-F238E27FC236}">
                <a16:creationId xmlns:a16="http://schemas.microsoft.com/office/drawing/2014/main" id="{22A0032E-A75A-C343-0A58-528ECDA52739}"/>
              </a:ext>
            </a:extLst>
          </p:cNvPr>
          <p:cNvSpPr/>
          <p:nvPr/>
        </p:nvSpPr>
        <p:spPr>
          <a:xfrm>
            <a:off x="122853" y="4878803"/>
            <a:ext cx="2407879" cy="1009409"/>
          </a:xfrm>
          <a:prstGeom prst="roundRect">
            <a:avLst>
              <a:gd name="adj" fmla="val 92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2" name="Rectangle: Rounded Corners 111">
            <a:extLst>
              <a:ext uri="{FF2B5EF4-FFF2-40B4-BE49-F238E27FC236}">
                <a16:creationId xmlns:a16="http://schemas.microsoft.com/office/drawing/2014/main" id="{8EDAFA01-2D55-1FA0-B3DC-C70A72EB755B}"/>
              </a:ext>
            </a:extLst>
          </p:cNvPr>
          <p:cNvSpPr/>
          <p:nvPr/>
        </p:nvSpPr>
        <p:spPr>
          <a:xfrm>
            <a:off x="122853" y="3157433"/>
            <a:ext cx="2290665" cy="1603056"/>
          </a:xfrm>
          <a:prstGeom prst="roundRect">
            <a:avLst>
              <a:gd name="adj" fmla="val 92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9" name="Rectangle: Rounded Corners 108">
            <a:extLst>
              <a:ext uri="{FF2B5EF4-FFF2-40B4-BE49-F238E27FC236}">
                <a16:creationId xmlns:a16="http://schemas.microsoft.com/office/drawing/2014/main" id="{B3AC0C00-EE50-8A81-A20E-7F54E7552D72}"/>
              </a:ext>
            </a:extLst>
          </p:cNvPr>
          <p:cNvSpPr/>
          <p:nvPr/>
        </p:nvSpPr>
        <p:spPr>
          <a:xfrm>
            <a:off x="122853" y="616138"/>
            <a:ext cx="2226894" cy="1376033"/>
          </a:xfrm>
          <a:prstGeom prst="roundRect">
            <a:avLst>
              <a:gd name="adj" fmla="val 92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8" name="Rectangle: Rounded Corners 107">
            <a:extLst>
              <a:ext uri="{FF2B5EF4-FFF2-40B4-BE49-F238E27FC236}">
                <a16:creationId xmlns:a16="http://schemas.microsoft.com/office/drawing/2014/main" id="{6963485E-42E5-B58D-A3A0-1B58A077B107}"/>
              </a:ext>
            </a:extLst>
          </p:cNvPr>
          <p:cNvSpPr/>
          <p:nvPr/>
        </p:nvSpPr>
        <p:spPr>
          <a:xfrm>
            <a:off x="122852" y="2063599"/>
            <a:ext cx="2226894" cy="1003452"/>
          </a:xfrm>
          <a:prstGeom prst="roundRect">
            <a:avLst>
              <a:gd name="adj" fmla="val 92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Rectangle 48">
            <a:extLst>
              <a:ext uri="{FF2B5EF4-FFF2-40B4-BE49-F238E27FC236}">
                <a16:creationId xmlns:a16="http://schemas.microsoft.com/office/drawing/2014/main" id="{8AFC27E3-32E8-DDB9-9CC9-5E095F774319}"/>
              </a:ext>
            </a:extLst>
          </p:cNvPr>
          <p:cNvSpPr/>
          <p:nvPr/>
        </p:nvSpPr>
        <p:spPr>
          <a:xfrm>
            <a:off x="6921906" y="4873322"/>
            <a:ext cx="4959761" cy="1008000"/>
          </a:xfrm>
          <a:prstGeom prst="rect">
            <a:avLst/>
          </a:prstGeom>
          <a:solidFill>
            <a:srgbClr val="78B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Core Priorities: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Every child has the best start in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Good mental health throughout lifetime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Supported by 6 additional priorities, addressing the wider social determinants of health</a:t>
            </a:r>
          </a:p>
        </p:txBody>
      </p:sp>
      <p:sp>
        <p:nvSpPr>
          <p:cNvPr id="7" name="TextBox 6">
            <a:extLst>
              <a:ext uri="{FF2B5EF4-FFF2-40B4-BE49-F238E27FC236}">
                <a16:creationId xmlns:a16="http://schemas.microsoft.com/office/drawing/2014/main" id="{62D8AE68-C7EB-439A-AC14-308EE37B86F5}"/>
              </a:ext>
            </a:extLst>
          </p:cNvPr>
          <p:cNvSpPr txBox="1"/>
          <p:nvPr/>
        </p:nvSpPr>
        <p:spPr>
          <a:xfrm>
            <a:off x="1783801" y="42376"/>
            <a:ext cx="10286598" cy="688256"/>
          </a:xfrm>
          <a:prstGeom prst="rect">
            <a:avLst/>
          </a:prstGeom>
          <a:noFill/>
          <a:ln>
            <a:noFill/>
          </a:ln>
        </p:spPr>
        <p:txBody>
          <a:bodyPr wrap="square" tIns="36000" bIns="36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Integrated Care Strategy On A Page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Good health and wellbeing for everyone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2023 - 2033</a:t>
            </a:r>
          </a:p>
        </p:txBody>
      </p:sp>
      <p:sp>
        <p:nvSpPr>
          <p:cNvPr id="8" name="TextBox 7">
            <a:extLst>
              <a:ext uri="{FF2B5EF4-FFF2-40B4-BE49-F238E27FC236}">
                <a16:creationId xmlns:a16="http://schemas.microsoft.com/office/drawing/2014/main" id="{84D69221-E93F-4E29-9412-2DD5622C962E}"/>
              </a:ext>
            </a:extLst>
          </p:cNvPr>
          <p:cNvSpPr txBox="1"/>
          <p:nvPr/>
        </p:nvSpPr>
        <p:spPr>
          <a:xfrm>
            <a:off x="1998720" y="1409005"/>
            <a:ext cx="9882948" cy="253916"/>
          </a:xfrm>
          <a:prstGeom prst="rect">
            <a:avLst/>
          </a:prstGeom>
          <a:solidFill>
            <a:srgbClr val="028342"/>
          </a:solidFill>
          <a:ln>
            <a:noFill/>
          </a:ln>
        </p:spPr>
        <p:txBody>
          <a:bodyPr wrap="square" rtlCol="0">
            <a:spAutoFit/>
          </a:bodyPr>
          <a:lstStyle>
            <a:defPPr>
              <a:defRPr lang="en-US"/>
            </a:defPPr>
            <a:lvl1pPr algn="ctr">
              <a:defRPr b="1">
                <a:solidFill>
                  <a:srgbClr val="00B05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Working together with people and communities to enable everybody to enjoy good physical and mental health and live independently for longer</a:t>
            </a:r>
          </a:p>
        </p:txBody>
      </p:sp>
      <p:sp>
        <p:nvSpPr>
          <p:cNvPr id="14" name="Rectangle 13">
            <a:extLst>
              <a:ext uri="{FF2B5EF4-FFF2-40B4-BE49-F238E27FC236}">
                <a16:creationId xmlns:a16="http://schemas.microsoft.com/office/drawing/2014/main" id="{2EE480AF-DC5E-43B4-8BA8-136DAFEC4A2C}"/>
              </a:ext>
            </a:extLst>
          </p:cNvPr>
          <p:cNvSpPr/>
          <p:nvPr/>
        </p:nvSpPr>
        <p:spPr>
          <a:xfrm>
            <a:off x="1998720" y="2063598"/>
            <a:ext cx="1332000" cy="1008000"/>
          </a:xfrm>
          <a:prstGeom prst="rect">
            <a:avLst/>
          </a:prstGeom>
          <a:solidFill>
            <a:srgbClr val="E0F0D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Focusing on</a:t>
            </a:r>
            <a:b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prevention,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personalised</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care and taking action to address health inequalities and vulnerabilities.</a:t>
            </a:r>
          </a:p>
        </p:txBody>
      </p:sp>
      <p:sp>
        <p:nvSpPr>
          <p:cNvPr id="21" name="Rectangle 20">
            <a:extLst>
              <a:ext uri="{FF2B5EF4-FFF2-40B4-BE49-F238E27FC236}">
                <a16:creationId xmlns:a16="http://schemas.microsoft.com/office/drawing/2014/main" id="{1C2CB282-21AF-4336-8180-05067744AD3D}"/>
              </a:ext>
            </a:extLst>
          </p:cNvPr>
          <p:cNvSpPr/>
          <p:nvPr/>
        </p:nvSpPr>
        <p:spPr>
          <a:xfrm>
            <a:off x="3421316" y="2063598"/>
            <a:ext cx="1332000" cy="1008000"/>
          </a:xfrm>
          <a:prstGeom prst="rect">
            <a:avLst/>
          </a:prstGeom>
          <a:solidFill>
            <a:srgbClr val="E0F0D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 Enhancing health</a:t>
            </a:r>
            <a:b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and wellbeing by taking</a:t>
            </a:r>
            <a:b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 integrated approach to areas such as housing, jobs, leisure and environment.</a:t>
            </a:r>
          </a:p>
        </p:txBody>
      </p:sp>
      <p:sp>
        <p:nvSpPr>
          <p:cNvPr id="22" name="Rectangle 21">
            <a:extLst>
              <a:ext uri="{FF2B5EF4-FFF2-40B4-BE49-F238E27FC236}">
                <a16:creationId xmlns:a16="http://schemas.microsoft.com/office/drawing/2014/main" id="{C2E9467B-1BD6-4CEF-A562-0683E86FCA74}"/>
              </a:ext>
            </a:extLst>
          </p:cNvPr>
          <p:cNvSpPr/>
          <p:nvPr/>
        </p:nvSpPr>
        <p:spPr>
          <a:xfrm>
            <a:off x="4851598" y="2063598"/>
            <a:ext cx="1332000" cy="1008000"/>
          </a:xfrm>
          <a:prstGeom prst="rect">
            <a:avLst/>
          </a:prstGeom>
          <a:solidFill>
            <a:srgbClr val="E0F0D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 Supporting people and carers to take responsibility for their own and their families health and wellbeing and working to enable their independence.</a:t>
            </a:r>
          </a:p>
        </p:txBody>
      </p:sp>
      <p:sp>
        <p:nvSpPr>
          <p:cNvPr id="23" name="Rectangle 22">
            <a:extLst>
              <a:ext uri="{FF2B5EF4-FFF2-40B4-BE49-F238E27FC236}">
                <a16:creationId xmlns:a16="http://schemas.microsoft.com/office/drawing/2014/main" id="{9AFB53A5-9744-4A6F-B2DA-40465C5DF1D7}"/>
              </a:ext>
            </a:extLst>
          </p:cNvPr>
          <p:cNvSpPr/>
          <p:nvPr/>
        </p:nvSpPr>
        <p:spPr>
          <a:xfrm>
            <a:off x="6274194" y="2063598"/>
            <a:ext cx="1332000" cy="1008000"/>
          </a:xfrm>
          <a:prstGeom prst="rect">
            <a:avLst/>
          </a:prstGeom>
          <a:solidFill>
            <a:srgbClr val="E0F0D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 Co-producing solutions with individuals, carers, our communities and Voluntary &amp; community sector organisations as equal partners with collective responsibility.</a:t>
            </a:r>
          </a:p>
        </p:txBody>
      </p:sp>
      <p:sp>
        <p:nvSpPr>
          <p:cNvPr id="24" name="Rectangle 23">
            <a:extLst>
              <a:ext uri="{FF2B5EF4-FFF2-40B4-BE49-F238E27FC236}">
                <a16:creationId xmlns:a16="http://schemas.microsoft.com/office/drawing/2014/main" id="{45F149CB-9E22-45A5-8512-84A94A335D68}"/>
              </a:ext>
            </a:extLst>
          </p:cNvPr>
          <p:cNvSpPr/>
          <p:nvPr/>
        </p:nvSpPr>
        <p:spPr>
          <a:xfrm>
            <a:off x="7718232" y="2067559"/>
            <a:ext cx="1332000" cy="1008000"/>
          </a:xfrm>
          <a:prstGeom prst="rect">
            <a:avLst/>
          </a:prstGeom>
          <a:solidFill>
            <a:srgbClr val="E0F0D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 Making the right</a:t>
            </a:r>
            <a:b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service the easiest</a:t>
            </a:r>
            <a:b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service to access and providing it as close to home as possible.</a:t>
            </a:r>
          </a:p>
        </p:txBody>
      </p:sp>
      <p:sp>
        <p:nvSpPr>
          <p:cNvPr id="25" name="Rectangle 24">
            <a:extLst>
              <a:ext uri="{FF2B5EF4-FFF2-40B4-BE49-F238E27FC236}">
                <a16:creationId xmlns:a16="http://schemas.microsoft.com/office/drawing/2014/main" id="{7EF075F3-6BAB-4B63-9C4C-90BD10111E74}"/>
              </a:ext>
            </a:extLst>
          </p:cNvPr>
          <p:cNvSpPr/>
          <p:nvPr/>
        </p:nvSpPr>
        <p:spPr>
          <a:xfrm>
            <a:off x="9127072" y="2063598"/>
            <a:ext cx="1332000" cy="1008000"/>
          </a:xfrm>
          <a:prstGeom prst="rect">
            <a:avLst/>
          </a:prstGeom>
          <a:solidFill>
            <a:srgbClr val="E0F0D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7. Delivering better value for money, stopping duplication and using population health management to be </a:t>
            </a:r>
            <a:b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smarter in how we</a:t>
            </a:r>
            <a:b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target interventions.</a:t>
            </a:r>
          </a:p>
        </p:txBody>
      </p:sp>
      <p:sp>
        <p:nvSpPr>
          <p:cNvPr id="26" name="Rectangle 25">
            <a:extLst>
              <a:ext uri="{FF2B5EF4-FFF2-40B4-BE49-F238E27FC236}">
                <a16:creationId xmlns:a16="http://schemas.microsoft.com/office/drawing/2014/main" id="{5C920CDC-4A93-4190-B9F1-05DB6DA32846}"/>
              </a:ext>
            </a:extLst>
          </p:cNvPr>
          <p:cNvSpPr/>
          <p:nvPr/>
        </p:nvSpPr>
        <p:spPr>
          <a:xfrm>
            <a:off x="10535912" y="2063598"/>
            <a:ext cx="1332000" cy="1008000"/>
          </a:xfrm>
          <a:prstGeom prst="rect">
            <a:avLst/>
          </a:prstGeom>
          <a:solidFill>
            <a:srgbClr val="E0F0D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8. Using digital to make services more accessible and effective, but never forgetting the risks of</a:t>
            </a:r>
            <a:b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digital exclusion.</a:t>
            </a:r>
          </a:p>
        </p:txBody>
      </p:sp>
      <p:sp>
        <p:nvSpPr>
          <p:cNvPr id="27" name="TextBox 26">
            <a:extLst>
              <a:ext uri="{FF2B5EF4-FFF2-40B4-BE49-F238E27FC236}">
                <a16:creationId xmlns:a16="http://schemas.microsoft.com/office/drawing/2014/main" id="{72CE1684-170D-446A-8ED5-AA266FF04F40}"/>
              </a:ext>
            </a:extLst>
          </p:cNvPr>
          <p:cNvSpPr txBox="1"/>
          <p:nvPr/>
        </p:nvSpPr>
        <p:spPr>
          <a:xfrm>
            <a:off x="2515351" y="724600"/>
            <a:ext cx="1270380" cy="50783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120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Improve outcomes </a:t>
            </a:r>
            <a:b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 population health and healthcare </a:t>
            </a:r>
          </a:p>
        </p:txBody>
      </p:sp>
      <p:pic>
        <p:nvPicPr>
          <p:cNvPr id="28" name="Graphic 27" descr="Yoga with solid fill">
            <a:extLst>
              <a:ext uri="{FF2B5EF4-FFF2-40B4-BE49-F238E27FC236}">
                <a16:creationId xmlns:a16="http://schemas.microsoft.com/office/drawing/2014/main" id="{DEA281C6-934E-449F-A3E5-DCB1550633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1150" y="733954"/>
            <a:ext cx="456587" cy="456587"/>
          </a:xfrm>
          <a:prstGeom prst="rect">
            <a:avLst/>
          </a:prstGeom>
        </p:spPr>
      </p:pic>
      <p:sp>
        <p:nvSpPr>
          <p:cNvPr id="29" name="TextBox 28">
            <a:extLst>
              <a:ext uri="{FF2B5EF4-FFF2-40B4-BE49-F238E27FC236}">
                <a16:creationId xmlns:a16="http://schemas.microsoft.com/office/drawing/2014/main" id="{FFED7843-50E7-4ADB-AD03-CB5FF8787320}"/>
              </a:ext>
            </a:extLst>
          </p:cNvPr>
          <p:cNvSpPr txBox="1"/>
          <p:nvPr/>
        </p:nvSpPr>
        <p:spPr>
          <a:xfrm>
            <a:off x="4902227" y="736352"/>
            <a:ext cx="1515643" cy="50783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120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Tackle inequalities</a:t>
            </a:r>
            <a:b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 outcomes, experience and access </a:t>
            </a:r>
          </a:p>
        </p:txBody>
      </p:sp>
      <p:pic>
        <p:nvPicPr>
          <p:cNvPr id="30" name="Graphic 29" descr="Scales of justice with solid fill">
            <a:extLst>
              <a:ext uri="{FF2B5EF4-FFF2-40B4-BE49-F238E27FC236}">
                <a16:creationId xmlns:a16="http://schemas.microsoft.com/office/drawing/2014/main" id="{C377B86E-558E-4562-AFAC-81CF418BB0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01032" y="714405"/>
            <a:ext cx="519311" cy="519311"/>
          </a:xfrm>
          <a:prstGeom prst="rect">
            <a:avLst/>
          </a:prstGeom>
        </p:spPr>
      </p:pic>
      <p:sp>
        <p:nvSpPr>
          <p:cNvPr id="31" name="TextBox 30">
            <a:extLst>
              <a:ext uri="{FF2B5EF4-FFF2-40B4-BE49-F238E27FC236}">
                <a16:creationId xmlns:a16="http://schemas.microsoft.com/office/drawing/2014/main" id="{D64CC11F-3AD9-45C8-B721-C91C1451BE58}"/>
              </a:ext>
            </a:extLst>
          </p:cNvPr>
          <p:cNvSpPr txBox="1"/>
          <p:nvPr/>
        </p:nvSpPr>
        <p:spPr>
          <a:xfrm>
            <a:off x="7392438" y="724600"/>
            <a:ext cx="1310735" cy="50783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120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Enhance </a:t>
            </a: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productivity and value for money </a:t>
            </a:r>
          </a:p>
        </p:txBody>
      </p:sp>
      <p:pic>
        <p:nvPicPr>
          <p:cNvPr id="32" name="Graphic 31" descr="Coins with solid fill">
            <a:extLst>
              <a:ext uri="{FF2B5EF4-FFF2-40B4-BE49-F238E27FC236}">
                <a16:creationId xmlns:a16="http://schemas.microsoft.com/office/drawing/2014/main" id="{DB64053B-C62B-4AE6-AECB-2392795BB4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37360" y="682812"/>
            <a:ext cx="592654" cy="592654"/>
          </a:xfrm>
          <a:prstGeom prst="rect">
            <a:avLst/>
          </a:prstGeom>
        </p:spPr>
      </p:pic>
      <p:sp>
        <p:nvSpPr>
          <p:cNvPr id="33" name="TextBox 32">
            <a:extLst>
              <a:ext uri="{FF2B5EF4-FFF2-40B4-BE49-F238E27FC236}">
                <a16:creationId xmlns:a16="http://schemas.microsoft.com/office/drawing/2014/main" id="{6EFD971D-D52B-4D9E-AA82-60D106DDA0C2}"/>
              </a:ext>
            </a:extLst>
          </p:cNvPr>
          <p:cNvSpPr txBox="1"/>
          <p:nvPr/>
        </p:nvSpPr>
        <p:spPr>
          <a:xfrm>
            <a:off x="9799861" y="737538"/>
            <a:ext cx="1394364" cy="50783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120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Support broader</a:t>
            </a:r>
            <a:b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social and economic development</a:t>
            </a:r>
            <a:endParaRPr kumimoji="0" lang="en-GB"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4" name="Graphic 33" descr="Group of women with solid fill">
            <a:extLst>
              <a:ext uri="{FF2B5EF4-FFF2-40B4-BE49-F238E27FC236}">
                <a16:creationId xmlns:a16="http://schemas.microsoft.com/office/drawing/2014/main" id="{A4D956B0-CA58-438C-A287-2EFA1D0F7D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21909" y="721785"/>
            <a:ext cx="550663" cy="550663"/>
          </a:xfrm>
          <a:prstGeom prst="rect">
            <a:avLst/>
          </a:prstGeom>
        </p:spPr>
      </p:pic>
      <p:sp>
        <p:nvSpPr>
          <p:cNvPr id="38" name="Rectangle 37">
            <a:extLst>
              <a:ext uri="{FF2B5EF4-FFF2-40B4-BE49-F238E27FC236}">
                <a16:creationId xmlns:a16="http://schemas.microsoft.com/office/drawing/2014/main" id="{2009389F-9B27-46B2-A400-2063B0F00721}"/>
              </a:ext>
            </a:extLst>
          </p:cNvPr>
          <p:cNvSpPr/>
          <p:nvPr/>
        </p:nvSpPr>
        <p:spPr>
          <a:xfrm>
            <a:off x="1998720" y="4873322"/>
            <a:ext cx="4850940" cy="1008000"/>
          </a:xfrm>
          <a:prstGeom prst="rect">
            <a:avLst/>
          </a:prstGeom>
          <a:solidFill>
            <a:srgbClr val="78B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0" name="Graphic 49" descr="Group of people with solid fill">
            <a:extLst>
              <a:ext uri="{FF2B5EF4-FFF2-40B4-BE49-F238E27FC236}">
                <a16:creationId xmlns:a16="http://schemas.microsoft.com/office/drawing/2014/main" id="{CE8140B1-FDD0-329C-C5D0-538E21244C4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87766" y="6112177"/>
            <a:ext cx="436976" cy="436976"/>
          </a:xfrm>
          <a:prstGeom prst="rect">
            <a:avLst/>
          </a:prstGeom>
        </p:spPr>
      </p:pic>
      <p:pic>
        <p:nvPicPr>
          <p:cNvPr id="52" name="Graphic 51" descr="Cloud Computing with solid fill">
            <a:extLst>
              <a:ext uri="{FF2B5EF4-FFF2-40B4-BE49-F238E27FC236}">
                <a16:creationId xmlns:a16="http://schemas.microsoft.com/office/drawing/2014/main" id="{CFEF5463-D3FF-6A4E-9647-22047CBD404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818792" y="6074351"/>
            <a:ext cx="455548" cy="455548"/>
          </a:xfrm>
          <a:prstGeom prst="rect">
            <a:avLst/>
          </a:prstGeom>
        </p:spPr>
      </p:pic>
      <p:pic>
        <p:nvPicPr>
          <p:cNvPr id="55" name="Graphic 54" descr="Neighborhood with solid fill">
            <a:extLst>
              <a:ext uri="{FF2B5EF4-FFF2-40B4-BE49-F238E27FC236}">
                <a16:creationId xmlns:a16="http://schemas.microsoft.com/office/drawing/2014/main" id="{64E4ED2A-90C9-89C4-0FA5-D4E3BA5B758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93546" y="5993924"/>
            <a:ext cx="576000" cy="576000"/>
          </a:xfrm>
          <a:prstGeom prst="rect">
            <a:avLst/>
          </a:prstGeom>
        </p:spPr>
      </p:pic>
      <p:pic>
        <p:nvPicPr>
          <p:cNvPr id="59" name="Graphic 58" descr="Doctor female with solid fill">
            <a:extLst>
              <a:ext uri="{FF2B5EF4-FFF2-40B4-BE49-F238E27FC236}">
                <a16:creationId xmlns:a16="http://schemas.microsoft.com/office/drawing/2014/main" id="{E9EDF813-2354-55F9-2484-AAD394F6FBD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041130" y="6066422"/>
            <a:ext cx="493594" cy="493594"/>
          </a:xfrm>
          <a:prstGeom prst="rect">
            <a:avLst/>
          </a:prstGeom>
        </p:spPr>
      </p:pic>
      <p:sp>
        <p:nvSpPr>
          <p:cNvPr id="62" name="TextBox 61">
            <a:extLst>
              <a:ext uri="{FF2B5EF4-FFF2-40B4-BE49-F238E27FC236}">
                <a16:creationId xmlns:a16="http://schemas.microsoft.com/office/drawing/2014/main" id="{AB2B108F-22DD-6CF0-85E3-8D558627C03A}"/>
              </a:ext>
            </a:extLst>
          </p:cNvPr>
          <p:cNvSpPr txBox="1"/>
          <p:nvPr/>
        </p:nvSpPr>
        <p:spPr>
          <a:xfrm>
            <a:off x="3109478" y="6171466"/>
            <a:ext cx="7993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People &amp; workforce</a:t>
            </a:r>
          </a:p>
        </p:txBody>
      </p:sp>
      <p:sp>
        <p:nvSpPr>
          <p:cNvPr id="63" name="TextBox 62">
            <a:extLst>
              <a:ext uri="{FF2B5EF4-FFF2-40B4-BE49-F238E27FC236}">
                <a16:creationId xmlns:a16="http://schemas.microsoft.com/office/drawing/2014/main" id="{EC638604-2FCF-5AD9-52F4-F795280D6AD1}"/>
              </a:ext>
            </a:extLst>
          </p:cNvPr>
          <p:cNvSpPr txBox="1"/>
          <p:nvPr/>
        </p:nvSpPr>
        <p:spPr>
          <a:xfrm>
            <a:off x="10459072" y="6132696"/>
            <a:ext cx="8967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Digital, data and analytics</a:t>
            </a:r>
          </a:p>
        </p:txBody>
      </p:sp>
      <p:sp>
        <p:nvSpPr>
          <p:cNvPr id="64" name="TextBox 63">
            <a:extLst>
              <a:ext uri="{FF2B5EF4-FFF2-40B4-BE49-F238E27FC236}">
                <a16:creationId xmlns:a16="http://schemas.microsoft.com/office/drawing/2014/main" id="{CF80999B-FECE-4738-B719-2B16BCE44631}"/>
              </a:ext>
            </a:extLst>
          </p:cNvPr>
          <p:cNvSpPr txBox="1"/>
          <p:nvPr/>
        </p:nvSpPr>
        <p:spPr>
          <a:xfrm>
            <a:off x="4854282" y="6081675"/>
            <a:ext cx="10021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Engagement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&amp; co-production with people &amp; communities</a:t>
            </a:r>
          </a:p>
        </p:txBody>
      </p:sp>
      <p:sp>
        <p:nvSpPr>
          <p:cNvPr id="66" name="TextBox 65">
            <a:extLst>
              <a:ext uri="{FF2B5EF4-FFF2-40B4-BE49-F238E27FC236}">
                <a16:creationId xmlns:a16="http://schemas.microsoft.com/office/drawing/2014/main" id="{7F003BCC-A1B3-3068-E00B-49543743E55B}"/>
              </a:ext>
            </a:extLst>
          </p:cNvPr>
          <p:cNvSpPr txBox="1"/>
          <p:nvPr/>
        </p:nvSpPr>
        <p:spPr>
          <a:xfrm>
            <a:off x="6719460" y="6071211"/>
            <a:ext cx="125310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Clinical &amp; care professional leadership</a:t>
            </a:r>
          </a:p>
        </p:txBody>
      </p:sp>
      <p:pic>
        <p:nvPicPr>
          <p:cNvPr id="70" name="Graphic 69" descr="Checklist with solid fill">
            <a:extLst>
              <a:ext uri="{FF2B5EF4-FFF2-40B4-BE49-F238E27FC236}">
                <a16:creationId xmlns:a16="http://schemas.microsoft.com/office/drawing/2014/main" id="{E9280DB9-2FC4-AFFF-A911-D31393CDB68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157301" y="6114276"/>
            <a:ext cx="443983" cy="443983"/>
          </a:xfrm>
          <a:prstGeom prst="rect">
            <a:avLst/>
          </a:prstGeom>
        </p:spPr>
      </p:pic>
      <p:sp>
        <p:nvSpPr>
          <p:cNvPr id="71" name="TextBox 70">
            <a:extLst>
              <a:ext uri="{FF2B5EF4-FFF2-40B4-BE49-F238E27FC236}">
                <a16:creationId xmlns:a16="http://schemas.microsoft.com/office/drawing/2014/main" id="{AC14B2AF-F136-4F7E-98BB-6FEA018297F2}"/>
              </a:ext>
            </a:extLst>
          </p:cNvPr>
          <p:cNvSpPr txBox="1"/>
          <p:nvPr/>
        </p:nvSpPr>
        <p:spPr>
          <a:xfrm>
            <a:off x="8786020" y="6148085"/>
            <a:ext cx="8480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Quality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&amp; safety</a:t>
            </a:r>
          </a:p>
        </p:txBody>
      </p:sp>
      <p:sp>
        <p:nvSpPr>
          <p:cNvPr id="40" name="Rectangle 39">
            <a:extLst>
              <a:ext uri="{FF2B5EF4-FFF2-40B4-BE49-F238E27FC236}">
                <a16:creationId xmlns:a16="http://schemas.microsoft.com/office/drawing/2014/main" id="{A3C8C0BA-89D9-47BE-A125-E04F614BFEA6}"/>
              </a:ext>
            </a:extLst>
          </p:cNvPr>
          <p:cNvSpPr/>
          <p:nvPr/>
        </p:nvSpPr>
        <p:spPr>
          <a:xfrm>
            <a:off x="1998722" y="3233310"/>
            <a:ext cx="3240000" cy="1572253"/>
          </a:xfrm>
          <a:prstGeom prst="rect">
            <a:avLst/>
          </a:prstGeom>
          <a:solidFill>
            <a:srgbClr val="E0F0D4"/>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144000" numCol="1" rtlCol="0" anchor="t"/>
          <a:lstStyle/>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tab pos="1706563" algn="l"/>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13A98B19-14F0-4A5C-AF5A-478669159416}"/>
              </a:ext>
            </a:extLst>
          </p:cNvPr>
          <p:cNvSpPr/>
          <p:nvPr/>
        </p:nvSpPr>
        <p:spPr>
          <a:xfrm>
            <a:off x="1998720" y="3159950"/>
            <a:ext cx="3240000" cy="381083"/>
          </a:xfrm>
          <a:prstGeom prst="rect">
            <a:avLst/>
          </a:prstGeom>
          <a:solidFill>
            <a:srgbClr val="02834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Providing the best start in life</a:t>
            </a:r>
          </a:p>
        </p:txBody>
      </p:sp>
      <p:sp>
        <p:nvSpPr>
          <p:cNvPr id="6" name="TextBox 5">
            <a:extLst>
              <a:ext uri="{FF2B5EF4-FFF2-40B4-BE49-F238E27FC236}">
                <a16:creationId xmlns:a16="http://schemas.microsoft.com/office/drawing/2014/main" id="{F19733A2-D7DA-B28B-C77A-0C45008D5C8A}"/>
              </a:ext>
            </a:extLst>
          </p:cNvPr>
          <p:cNvSpPr txBox="1">
            <a:spLocks/>
          </p:cNvSpPr>
          <p:nvPr/>
        </p:nvSpPr>
        <p:spPr>
          <a:xfrm>
            <a:off x="1986142" y="3551537"/>
            <a:ext cx="3240000" cy="83099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06563" algn="l"/>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Eliminate smoking in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06563" algn="l"/>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Reduce infant mortality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06563" algn="l"/>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More children who are a healthy weight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06563" algn="l"/>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Improving oral health and reducing tooth decay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06563" algn="l"/>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Increasing number of children who are school ready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06563" algn="l"/>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Improve s</a:t>
            </a:r>
            <a:r>
              <a:rPr kumimoji="0" lang="en-US" sz="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ocial</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emotional and mental health &amp; wellbeing</a:t>
            </a:r>
          </a:p>
        </p:txBody>
      </p:sp>
      <p:sp>
        <p:nvSpPr>
          <p:cNvPr id="44" name="Rectangle 43">
            <a:extLst>
              <a:ext uri="{FF2B5EF4-FFF2-40B4-BE49-F238E27FC236}">
                <a16:creationId xmlns:a16="http://schemas.microsoft.com/office/drawing/2014/main" id="{C9E0AD06-C079-CD4A-E71C-ABF21FFB24D3}"/>
              </a:ext>
            </a:extLst>
          </p:cNvPr>
          <p:cNvSpPr/>
          <p:nvPr/>
        </p:nvSpPr>
        <p:spPr>
          <a:xfrm>
            <a:off x="5323615" y="3157433"/>
            <a:ext cx="3240000" cy="391128"/>
          </a:xfrm>
          <a:prstGeom prst="rect">
            <a:avLst/>
          </a:prstGeom>
          <a:solidFill>
            <a:srgbClr val="02834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Living, ageing and dying well </a:t>
            </a:r>
          </a:p>
        </p:txBody>
      </p:sp>
      <p:sp>
        <p:nvSpPr>
          <p:cNvPr id="11" name="Rectangle 10">
            <a:extLst>
              <a:ext uri="{FF2B5EF4-FFF2-40B4-BE49-F238E27FC236}">
                <a16:creationId xmlns:a16="http://schemas.microsoft.com/office/drawing/2014/main" id="{F3B110C9-D958-EFA7-BD81-782718FF9959}"/>
              </a:ext>
            </a:extLst>
          </p:cNvPr>
          <p:cNvSpPr/>
          <p:nvPr/>
        </p:nvSpPr>
        <p:spPr>
          <a:xfrm>
            <a:off x="8641668" y="3233857"/>
            <a:ext cx="3240000" cy="1572254"/>
          </a:xfrm>
          <a:prstGeom prst="rect">
            <a:avLst/>
          </a:prstGeom>
          <a:solidFill>
            <a:srgbClr val="E0F0D4"/>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144000" numCol="1" rtlCol="0" anchor="t"/>
          <a:lstStyle/>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tab pos="1706563" algn="l"/>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19947991-F239-C245-D67E-4B2F0128D879}"/>
              </a:ext>
            </a:extLst>
          </p:cNvPr>
          <p:cNvSpPr/>
          <p:nvPr/>
        </p:nvSpPr>
        <p:spPr>
          <a:xfrm>
            <a:off x="8641668" y="3157433"/>
            <a:ext cx="3240000" cy="391128"/>
          </a:xfrm>
          <a:prstGeom prst="rect">
            <a:avLst/>
          </a:prstGeom>
          <a:solidFill>
            <a:srgbClr val="02834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Reducing ill health and premature</a:t>
            </a:r>
            <a:br>
              <a:rPr kumimoji="0" lang="en-GB"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deaths from avoidable causes</a:t>
            </a:r>
          </a:p>
        </p:txBody>
      </p:sp>
      <p:sp>
        <p:nvSpPr>
          <p:cNvPr id="13" name="TextBox 12">
            <a:extLst>
              <a:ext uri="{FF2B5EF4-FFF2-40B4-BE49-F238E27FC236}">
                <a16:creationId xmlns:a16="http://schemas.microsoft.com/office/drawing/2014/main" id="{1D197537-FABE-4E29-92A8-97946C1A02C0}"/>
              </a:ext>
            </a:extLst>
          </p:cNvPr>
          <p:cNvSpPr txBox="1">
            <a:spLocks/>
          </p:cNvSpPr>
          <p:nvPr/>
        </p:nvSpPr>
        <p:spPr>
          <a:xfrm>
            <a:off x="8627912" y="3560471"/>
            <a:ext cx="3240000" cy="1077218"/>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Improving targeted provision and uptake of primary, secondary and tertiary prevention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Proactively reducing inequalities in access, experience and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Providing t</a:t>
            </a:r>
            <a:r>
              <a:rPr kumimoji="0" lang="en-US" sz="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imely</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cancer diagnosis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Reducing the risk of cardiovascular disease and improving stroke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Reducing deaths by suicide</a:t>
            </a:r>
          </a:p>
        </p:txBody>
      </p:sp>
      <p:sp>
        <p:nvSpPr>
          <p:cNvPr id="36" name="TextBox 35">
            <a:extLst>
              <a:ext uri="{FF2B5EF4-FFF2-40B4-BE49-F238E27FC236}">
                <a16:creationId xmlns:a16="http://schemas.microsoft.com/office/drawing/2014/main" id="{14E25439-1EB9-387E-3E4F-7FE6EF58672C}"/>
              </a:ext>
            </a:extLst>
          </p:cNvPr>
          <p:cNvSpPr txBox="1"/>
          <p:nvPr/>
        </p:nvSpPr>
        <p:spPr>
          <a:xfrm>
            <a:off x="1998720" y="5143820"/>
            <a:ext cx="473228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Good mental health and wellbeing, supported 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Healthy living at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Safe, thriving and healthy homes, communities and places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Quality local jobs and opportunities</a:t>
            </a:r>
          </a:p>
        </p:txBody>
      </p:sp>
      <p:sp>
        <p:nvSpPr>
          <p:cNvPr id="41" name="TextBox 40">
            <a:extLst>
              <a:ext uri="{FF2B5EF4-FFF2-40B4-BE49-F238E27FC236}">
                <a16:creationId xmlns:a16="http://schemas.microsoft.com/office/drawing/2014/main" id="{39647307-B1E2-07A8-7D5A-2C6394F82FB4}"/>
              </a:ext>
            </a:extLst>
          </p:cNvPr>
          <p:cNvSpPr txBox="1"/>
          <p:nvPr/>
        </p:nvSpPr>
        <p:spPr>
          <a:xfrm>
            <a:off x="1998719" y="4897282"/>
            <a:ext cx="485093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Worcestershire Joint Local Health and Wellbeing Strategy</a:t>
            </a:r>
          </a:p>
        </p:txBody>
      </p:sp>
      <p:sp>
        <p:nvSpPr>
          <p:cNvPr id="54" name="TextBox 53">
            <a:extLst>
              <a:ext uri="{FF2B5EF4-FFF2-40B4-BE49-F238E27FC236}">
                <a16:creationId xmlns:a16="http://schemas.microsoft.com/office/drawing/2014/main" id="{67AA3636-8735-C437-2D76-E628C09AC411}"/>
              </a:ext>
            </a:extLst>
          </p:cNvPr>
          <p:cNvSpPr txBox="1"/>
          <p:nvPr/>
        </p:nvSpPr>
        <p:spPr>
          <a:xfrm>
            <a:off x="7029390" y="4877364"/>
            <a:ext cx="4850940"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Herefordshire Joint Local Health and Wellbeing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id="{850789EE-F60A-D277-EF63-FF325C00A631}"/>
              </a:ext>
            </a:extLst>
          </p:cNvPr>
          <p:cNvSpPr/>
          <p:nvPr/>
        </p:nvSpPr>
        <p:spPr>
          <a:xfrm flipH="1">
            <a:off x="3915743" y="774651"/>
            <a:ext cx="108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C849D000-240C-AD55-BB9E-D1F1BE335234}"/>
              </a:ext>
            </a:extLst>
          </p:cNvPr>
          <p:cNvSpPr/>
          <p:nvPr/>
        </p:nvSpPr>
        <p:spPr>
          <a:xfrm flipH="1">
            <a:off x="6499754" y="774651"/>
            <a:ext cx="108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893CC2EF-4BA9-3A94-5C7B-2400120EAE26}"/>
              </a:ext>
            </a:extLst>
          </p:cNvPr>
          <p:cNvSpPr/>
          <p:nvPr/>
        </p:nvSpPr>
        <p:spPr>
          <a:xfrm flipH="1">
            <a:off x="8957141" y="774651"/>
            <a:ext cx="108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Arrow: Down 19">
            <a:extLst>
              <a:ext uri="{FF2B5EF4-FFF2-40B4-BE49-F238E27FC236}">
                <a16:creationId xmlns:a16="http://schemas.microsoft.com/office/drawing/2014/main" id="{81AC6AC3-5AE2-2842-2195-F5F4AC0729EA}"/>
              </a:ext>
            </a:extLst>
          </p:cNvPr>
          <p:cNvSpPr/>
          <p:nvPr/>
        </p:nvSpPr>
        <p:spPr>
          <a:xfrm rot="16200000">
            <a:off x="5157102" y="3947123"/>
            <a:ext cx="163237" cy="23677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Arrow: Down 36">
            <a:extLst>
              <a:ext uri="{FF2B5EF4-FFF2-40B4-BE49-F238E27FC236}">
                <a16:creationId xmlns:a16="http://schemas.microsoft.com/office/drawing/2014/main" id="{A2B6FF52-8FD7-FDF3-40DD-4B8C943DBC6C}"/>
              </a:ext>
            </a:extLst>
          </p:cNvPr>
          <p:cNvSpPr/>
          <p:nvPr/>
        </p:nvSpPr>
        <p:spPr>
          <a:xfrm rot="16200000">
            <a:off x="8500968" y="3947123"/>
            <a:ext cx="163237" cy="23677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Rectangle 38">
            <a:extLst>
              <a:ext uri="{FF2B5EF4-FFF2-40B4-BE49-F238E27FC236}">
                <a16:creationId xmlns:a16="http://schemas.microsoft.com/office/drawing/2014/main" id="{6F6981BE-4C3F-67CC-879E-032888EF5A5F}"/>
              </a:ext>
            </a:extLst>
          </p:cNvPr>
          <p:cNvSpPr/>
          <p:nvPr/>
        </p:nvSpPr>
        <p:spPr>
          <a:xfrm>
            <a:off x="1986142" y="1744920"/>
            <a:ext cx="9905077" cy="248012"/>
          </a:xfrm>
          <a:prstGeom prst="rect">
            <a:avLst/>
          </a:prstGeom>
          <a:solidFill>
            <a:srgbClr val="E0F0D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 Maximising the opportunity to work together as partners to build connections, share learning and address shared challenges in the short and long term</a:t>
            </a:r>
          </a:p>
        </p:txBody>
      </p:sp>
      <p:sp>
        <p:nvSpPr>
          <p:cNvPr id="51" name="TextBox 50">
            <a:extLst>
              <a:ext uri="{FF2B5EF4-FFF2-40B4-BE49-F238E27FC236}">
                <a16:creationId xmlns:a16="http://schemas.microsoft.com/office/drawing/2014/main" id="{0B1B178B-23A8-05A4-0262-355983FDD962}"/>
              </a:ext>
            </a:extLst>
          </p:cNvPr>
          <p:cNvSpPr txBox="1"/>
          <p:nvPr/>
        </p:nvSpPr>
        <p:spPr>
          <a:xfrm>
            <a:off x="177841" y="5875580"/>
            <a:ext cx="161758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Supported through a consistent and shared approach to </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STRATEGIC ENABLERS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TextBox 59">
            <a:extLst>
              <a:ext uri="{FF2B5EF4-FFF2-40B4-BE49-F238E27FC236}">
                <a16:creationId xmlns:a16="http://schemas.microsoft.com/office/drawing/2014/main" id="{30DA51A7-8FB1-0873-7B04-A67E81E01D64}"/>
              </a:ext>
            </a:extLst>
          </p:cNvPr>
          <p:cNvSpPr txBox="1"/>
          <p:nvPr/>
        </p:nvSpPr>
        <p:spPr>
          <a:xfrm>
            <a:off x="171452" y="4940031"/>
            <a:ext cx="1663157"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Integrated with and aligned to the </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TWO JOINT LOCAL HEALTH AND WELLBEING STRATEGIES</a:t>
            </a:r>
          </a:p>
        </p:txBody>
      </p:sp>
      <p:sp>
        <p:nvSpPr>
          <p:cNvPr id="69" name="TextBox 68">
            <a:extLst>
              <a:ext uri="{FF2B5EF4-FFF2-40B4-BE49-F238E27FC236}">
                <a16:creationId xmlns:a16="http://schemas.microsoft.com/office/drawing/2014/main" id="{A675A57D-4458-A9C6-AD35-6D6E8EBCB4C8}"/>
              </a:ext>
            </a:extLst>
          </p:cNvPr>
          <p:cNvSpPr txBox="1"/>
          <p:nvPr/>
        </p:nvSpPr>
        <p:spPr>
          <a:xfrm>
            <a:off x="290812" y="762261"/>
            <a:ext cx="1429508" cy="10618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collectively developed a </a:t>
            </a: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CLEAR VISION AND MISSION </a:t>
            </a: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integrated care across Herefordshire and Worcestershire for the next 10 years….</a:t>
            </a:r>
          </a:p>
        </p:txBody>
      </p:sp>
      <p:sp>
        <p:nvSpPr>
          <p:cNvPr id="73" name="TextBox 72">
            <a:extLst>
              <a:ext uri="{FF2B5EF4-FFF2-40B4-BE49-F238E27FC236}">
                <a16:creationId xmlns:a16="http://schemas.microsoft.com/office/drawing/2014/main" id="{DDE81F42-AED5-B87B-CA71-8FE2F4C9ECA1}"/>
              </a:ext>
            </a:extLst>
          </p:cNvPr>
          <p:cNvSpPr txBox="1">
            <a:spLocks/>
          </p:cNvSpPr>
          <p:nvPr/>
        </p:nvSpPr>
        <p:spPr>
          <a:xfrm>
            <a:off x="183816" y="2071069"/>
            <a:ext cx="165697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deliver this, we need to make the following </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COMMITMENTS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 will integrate care…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 name="TextBox 74">
            <a:extLst>
              <a:ext uri="{FF2B5EF4-FFF2-40B4-BE49-F238E27FC236}">
                <a16:creationId xmlns:a16="http://schemas.microsoft.com/office/drawing/2014/main" id="{B343C35C-1870-511D-4782-FC084C0EB78F}"/>
              </a:ext>
            </a:extLst>
          </p:cNvPr>
          <p:cNvSpPr txBox="1"/>
          <p:nvPr/>
        </p:nvSpPr>
        <p:spPr>
          <a:xfrm>
            <a:off x="259456" y="3330566"/>
            <a:ext cx="1489766"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two Joint Strategic Needs Assessment’s clearly identify a number of key </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SHARED PRIORITIES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are seeking to improve</a:t>
            </a:r>
          </a:p>
        </p:txBody>
      </p:sp>
      <p:sp>
        <p:nvSpPr>
          <p:cNvPr id="85" name="Arrow: Down 84">
            <a:extLst>
              <a:ext uri="{FF2B5EF4-FFF2-40B4-BE49-F238E27FC236}">
                <a16:creationId xmlns:a16="http://schemas.microsoft.com/office/drawing/2014/main" id="{4C245BAB-377B-194F-F4D0-A471A6DE8EB3}"/>
              </a:ext>
            </a:extLst>
          </p:cNvPr>
          <p:cNvSpPr/>
          <p:nvPr/>
        </p:nvSpPr>
        <p:spPr>
          <a:xfrm>
            <a:off x="921261" y="5805042"/>
            <a:ext cx="192643" cy="233120"/>
          </a:xfrm>
          <a:prstGeom prst="downArrow">
            <a:avLst/>
          </a:prstGeom>
          <a:solidFill>
            <a:srgbClr val="02834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5" name="Arrow: Down 114">
            <a:extLst>
              <a:ext uri="{FF2B5EF4-FFF2-40B4-BE49-F238E27FC236}">
                <a16:creationId xmlns:a16="http://schemas.microsoft.com/office/drawing/2014/main" id="{FA7D88CC-E887-D82B-89CC-41C04B65BA26}"/>
              </a:ext>
            </a:extLst>
          </p:cNvPr>
          <p:cNvSpPr/>
          <p:nvPr/>
        </p:nvSpPr>
        <p:spPr>
          <a:xfrm>
            <a:off x="921261" y="4635746"/>
            <a:ext cx="192643" cy="233120"/>
          </a:xfrm>
          <a:prstGeom prst="downArrow">
            <a:avLst/>
          </a:prstGeom>
          <a:solidFill>
            <a:srgbClr val="02834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6" name="Arrow: Down 115">
            <a:extLst>
              <a:ext uri="{FF2B5EF4-FFF2-40B4-BE49-F238E27FC236}">
                <a16:creationId xmlns:a16="http://schemas.microsoft.com/office/drawing/2014/main" id="{5A603849-2A70-990C-0704-6106CBDF5FC5}"/>
              </a:ext>
            </a:extLst>
          </p:cNvPr>
          <p:cNvSpPr/>
          <p:nvPr/>
        </p:nvSpPr>
        <p:spPr>
          <a:xfrm>
            <a:off x="921261" y="3018510"/>
            <a:ext cx="192643" cy="233120"/>
          </a:xfrm>
          <a:prstGeom prst="downArrow">
            <a:avLst/>
          </a:prstGeom>
          <a:solidFill>
            <a:srgbClr val="02834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7" name="Arrow: Down 116">
            <a:extLst>
              <a:ext uri="{FF2B5EF4-FFF2-40B4-BE49-F238E27FC236}">
                <a16:creationId xmlns:a16="http://schemas.microsoft.com/office/drawing/2014/main" id="{D49190BA-8213-9C16-4490-D091EDC33D4E}"/>
              </a:ext>
            </a:extLst>
          </p:cNvPr>
          <p:cNvSpPr/>
          <p:nvPr/>
        </p:nvSpPr>
        <p:spPr>
          <a:xfrm>
            <a:off x="921261" y="1906171"/>
            <a:ext cx="192643" cy="233120"/>
          </a:xfrm>
          <a:prstGeom prst="downArrow">
            <a:avLst/>
          </a:prstGeom>
          <a:solidFill>
            <a:srgbClr val="02834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Graphic 1">
            <a:extLst>
              <a:ext uri="{FF2B5EF4-FFF2-40B4-BE49-F238E27FC236}">
                <a16:creationId xmlns:a16="http://schemas.microsoft.com/office/drawing/2014/main" id="{9575FCDB-9172-CA14-6064-ECFD648F2A7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4489" y="72790"/>
            <a:ext cx="1751747" cy="401716"/>
          </a:xfrm>
          <a:prstGeom prst="rect">
            <a:avLst/>
          </a:prstGeom>
        </p:spPr>
      </p:pic>
      <p:sp>
        <p:nvSpPr>
          <p:cNvPr id="4" name="Slide Number Placeholder 4">
            <a:extLst>
              <a:ext uri="{FF2B5EF4-FFF2-40B4-BE49-F238E27FC236}">
                <a16:creationId xmlns:a16="http://schemas.microsoft.com/office/drawing/2014/main" id="{05ABAA00-F41C-5842-DCD2-398605DCE7C4}"/>
              </a:ext>
            </a:extLst>
          </p:cNvPr>
          <p:cNvSpPr>
            <a:spLocks noGrp="1"/>
          </p:cNvSpPr>
          <p:nvPr>
            <p:ph type="sldNum" sz="quarter" idx="12"/>
          </p:nvPr>
        </p:nvSpPr>
        <p:spPr>
          <a:xfrm>
            <a:off x="8610600" y="6356350"/>
            <a:ext cx="306199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B30DD5-1EF8-48BF-BC70-8C78D8C5415C}"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231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B1D2-3459-EA93-A4A1-BF3E6EF82975}"/>
              </a:ext>
            </a:extLst>
          </p:cNvPr>
          <p:cNvSpPr>
            <a:spLocks noGrp="1"/>
          </p:cNvSpPr>
          <p:nvPr>
            <p:ph type="title"/>
          </p:nvPr>
        </p:nvSpPr>
        <p:spPr>
          <a:xfrm>
            <a:off x="2433407" y="2766218"/>
            <a:ext cx="7325186" cy="1325563"/>
          </a:xfrm>
        </p:spPr>
        <p:txBody>
          <a:bodyPr/>
          <a:lstStyle/>
          <a:p>
            <a:r>
              <a:rPr lang="en-GB" dirty="0"/>
              <a:t>Integrated working update</a:t>
            </a:r>
          </a:p>
        </p:txBody>
      </p:sp>
      <p:sp>
        <p:nvSpPr>
          <p:cNvPr id="3" name="Slide Number Placeholder 2">
            <a:extLst>
              <a:ext uri="{FF2B5EF4-FFF2-40B4-BE49-F238E27FC236}">
                <a16:creationId xmlns:a16="http://schemas.microsoft.com/office/drawing/2014/main" id="{DD4BB4AF-A306-0B0C-248B-2E2AE0DF6F98}"/>
              </a:ext>
            </a:extLst>
          </p:cNvPr>
          <p:cNvSpPr>
            <a:spLocks noGrp="1"/>
          </p:cNvSpPr>
          <p:nvPr>
            <p:ph type="sldNum" sz="quarter" idx="12"/>
          </p:nvPr>
        </p:nvSpPr>
        <p:spPr/>
        <p:txBody>
          <a:bodyPr/>
          <a:lstStyle/>
          <a:p>
            <a:fld id="{90B30DD5-1EF8-48BF-BC70-8C78D8C5415C}" type="slidenum">
              <a:rPr lang="en-GB" smtClean="0"/>
              <a:t>8</a:t>
            </a:fld>
            <a:endParaRPr lang="en-GB"/>
          </a:p>
        </p:txBody>
      </p:sp>
    </p:spTree>
    <p:extLst>
      <p:ext uri="{BB962C8B-B14F-4D97-AF65-F5344CB8AC3E}">
        <p14:creationId xmlns:p14="http://schemas.microsoft.com/office/powerpoint/2010/main" val="421108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C12C400-ED56-BA3F-B1E3-482075168C65}"/>
              </a:ext>
            </a:extLst>
          </p:cNvPr>
          <p:cNvPicPr>
            <a:picLocks noChangeAspect="1"/>
          </p:cNvPicPr>
          <p:nvPr/>
        </p:nvPicPr>
        <p:blipFill>
          <a:blip r:embed="rId2"/>
          <a:srcRect t="19"/>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157062AB-593B-EB4C-2082-2A61D54B94F5}"/>
              </a:ext>
            </a:extLst>
          </p:cNvPr>
          <p:cNvSpPr>
            <a:spLocks noGrp="1"/>
          </p:cNvSpPr>
          <p:nvPr>
            <p:ph type="sldNum" sz="quarter" idx="12"/>
          </p:nvPr>
        </p:nvSpPr>
        <p:spPr>
          <a:xfrm>
            <a:off x="8610600" y="6356350"/>
            <a:ext cx="2743200" cy="365125"/>
          </a:xfrm>
        </p:spPr>
        <p:txBody>
          <a:bodyPr>
            <a:normAutofit/>
          </a:bodyPr>
          <a:lstStyle/>
          <a:p>
            <a:pPr>
              <a:spcAft>
                <a:spcPts val="600"/>
              </a:spcAft>
            </a:pPr>
            <a:fld id="{90B30DD5-1EF8-48BF-BC70-8C78D8C5415C}" type="slidenum">
              <a:rPr lang="en-GB">
                <a:solidFill>
                  <a:srgbClr val="FFFFFF"/>
                </a:solidFill>
              </a:rPr>
              <a:pPr>
                <a:spcAft>
                  <a:spcPts val="600"/>
                </a:spcAft>
              </a:pPr>
              <a:t>9</a:t>
            </a:fld>
            <a:endParaRPr lang="en-GB">
              <a:solidFill>
                <a:srgbClr val="FFFFFF"/>
              </a:solidFill>
            </a:endParaRPr>
          </a:p>
        </p:txBody>
      </p:sp>
    </p:spTree>
    <p:extLst>
      <p:ext uri="{BB962C8B-B14F-4D97-AF65-F5344CB8AC3E}">
        <p14:creationId xmlns:p14="http://schemas.microsoft.com/office/powerpoint/2010/main" val="3092177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256BE65A5D474993EF76B9A2B5A224" ma:contentTypeVersion="16" ma:contentTypeDescription="Create a new document." ma:contentTypeScope="" ma:versionID="502904d737a3a3b2311f2bf09582bb8e">
  <xsd:schema xmlns:xsd="http://www.w3.org/2001/XMLSchema" xmlns:xs="http://www.w3.org/2001/XMLSchema" xmlns:p="http://schemas.microsoft.com/office/2006/metadata/properties" xmlns:ns2="b7aa7fa7-14fd-471c-a5e0-222c873ca8d0" xmlns:ns3="d5f0f924-cc0a-47d4-b634-aca23f21ec3c" targetNamespace="http://schemas.microsoft.com/office/2006/metadata/properties" ma:root="true" ma:fieldsID="c9924d42cbc77821197857c33049c5ef" ns2:_="" ns3:_="">
    <xsd:import namespace="b7aa7fa7-14fd-471c-a5e0-222c873ca8d0"/>
    <xsd:import namespace="d5f0f924-cc0a-47d4-b634-aca23f21ec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a7fa7-14fd-471c-a5e0-222c873ca8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2a794df-04d0-4f42-ab98-dd968cb70f3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f0f924-cc0a-47d4-b634-aca23f21ec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6a79a08f-3bb6-4fb7-b61b-f4ab55bd105d}" ma:internalName="TaxCatchAll" ma:showField="CatchAllData" ma:web="d5f0f924-cc0a-47d4-b634-aca23f21ec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aa7fa7-14fd-471c-a5e0-222c873ca8d0">
      <Terms xmlns="http://schemas.microsoft.com/office/infopath/2007/PartnerControls"/>
    </lcf76f155ced4ddcb4097134ff3c332f>
    <TaxCatchAll xmlns="d5f0f924-cc0a-47d4-b634-aca23f21ec3c" xsi:nil="true"/>
  </documentManagement>
</p:properties>
</file>

<file path=customXml/itemProps1.xml><?xml version="1.0" encoding="utf-8"?>
<ds:datastoreItem xmlns:ds="http://schemas.openxmlformats.org/officeDocument/2006/customXml" ds:itemID="{7E1418D4-39C7-4BB6-877F-C31F4110F0E2}">
  <ds:schemaRefs>
    <ds:schemaRef ds:uri="http://schemas.microsoft.com/sharepoint/v3/contenttype/forms"/>
  </ds:schemaRefs>
</ds:datastoreItem>
</file>

<file path=customXml/itemProps2.xml><?xml version="1.0" encoding="utf-8"?>
<ds:datastoreItem xmlns:ds="http://schemas.openxmlformats.org/officeDocument/2006/customXml" ds:itemID="{7B0EDCD4-AD6F-476C-A827-B15AD5F89A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a7fa7-14fd-471c-a5e0-222c873ca8d0"/>
    <ds:schemaRef ds:uri="d5f0f924-cc0a-47d4-b634-aca23f21ec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4D6F78-AF8A-4D16-88E5-60DD999D703F}">
  <ds:schemaRefs>
    <ds:schemaRef ds:uri="http://schemas.microsoft.com/office/2006/metadata/properties"/>
    <ds:schemaRef ds:uri="http://schemas.microsoft.com/office/infopath/2007/PartnerControls"/>
    <ds:schemaRef ds:uri="b7aa7fa7-14fd-471c-a5e0-222c873ca8d0"/>
    <ds:schemaRef ds:uri="d5f0f924-cc0a-47d4-b634-aca23f21ec3c"/>
  </ds:schemaRefs>
</ds:datastoreItem>
</file>

<file path=docProps/app.xml><?xml version="1.0" encoding="utf-8"?>
<Properties xmlns="http://schemas.openxmlformats.org/officeDocument/2006/extended-properties" xmlns:vt="http://schemas.openxmlformats.org/officeDocument/2006/docPropsVTypes">
  <TotalTime>589</TotalTime>
  <Words>2817</Words>
  <Application>Microsoft Office PowerPoint</Application>
  <PresentationFormat>Widescreen</PresentationFormat>
  <Paragraphs>236</Paragraphs>
  <Slides>26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Worcestershire Place: opportunities for the VCSE sector</vt:lpstr>
      <vt:lpstr>Agenda</vt:lpstr>
      <vt:lpstr>Landscape, Priorities and Challenges</vt:lpstr>
      <vt:lpstr>Herefordshire and Worcestershire  Integrated Care System</vt:lpstr>
      <vt:lpstr>Herefordshire &amp; Worcestershire Joint Strategic Needs Assessment 2023</vt:lpstr>
      <vt:lpstr>Key Integrated Care System challenges</vt:lpstr>
      <vt:lpstr>PowerPoint Presentation</vt:lpstr>
      <vt:lpstr>Integrated working update</vt:lpstr>
      <vt:lpstr>PowerPoint Presentation</vt:lpstr>
      <vt:lpstr>Integrated Care </vt:lpstr>
      <vt:lpstr>PowerPoint Presentation</vt:lpstr>
      <vt:lpstr>PowerPoint Presentation</vt:lpstr>
      <vt:lpstr>Neighbourhoods, Places and Systems</vt:lpstr>
      <vt:lpstr>PowerPoint Presentation</vt:lpstr>
      <vt:lpstr>Intended Outcomes for Integrated Neighbourhood Teams – NHS England</vt:lpstr>
      <vt:lpstr>Integrated Neighbourhood Teams Accelerator Sites</vt:lpstr>
      <vt:lpstr>District Collaboratives</vt:lpstr>
      <vt:lpstr>Provider Collaborative and Worcestershire Place Parternship </vt:lpstr>
      <vt:lpstr>Next steps</vt:lpstr>
      <vt:lpstr>Opportunities for partnership working</vt:lpstr>
      <vt:lpstr>Factors for success</vt:lpstr>
      <vt:lpstr>How are we doing?</vt:lpstr>
      <vt:lpstr>Partnership working</vt:lpstr>
      <vt:lpstr>NHSE ICS Design Framework</vt:lpstr>
      <vt:lpstr>Further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Smith</dc:creator>
  <cp:lastModifiedBy>Sarah Speck</cp:lastModifiedBy>
  <cp:revision>22</cp:revision>
  <dcterms:created xsi:type="dcterms:W3CDTF">2022-05-16T13:15:00Z</dcterms:created>
  <dcterms:modified xsi:type="dcterms:W3CDTF">2024-09-18T08:58:49Z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0x01010037256BE65A5D474993EF76B9A2B5A224</vt:lpwstr>
  </property>
</Properties>
</file>