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42" r:id="rId3"/>
    <p:sldId id="340" r:id="rId4"/>
    <p:sldId id="343" r:id="rId5"/>
    <p:sldId id="344" r:id="rId6"/>
    <p:sldId id="346" r:id="rId7"/>
    <p:sldId id="348" r:id="rId8"/>
    <p:sldId id="349" r:id="rId9"/>
    <p:sldId id="350" r:id="rId10"/>
    <p:sldId id="351" r:id="rId11"/>
    <p:sldId id="352" r:id="rId12"/>
    <p:sldId id="353" r:id="rId13"/>
    <p:sldId id="287" r:id="rId14"/>
    <p:sldId id="330" r:id="rId15"/>
    <p:sldId id="288" r:id="rId16"/>
    <p:sldId id="333" r:id="rId17"/>
    <p:sldId id="338" r:id="rId18"/>
    <p:sldId id="336" r:id="rId19"/>
    <p:sldId id="334" r:id="rId20"/>
    <p:sldId id="335" r:id="rId21"/>
    <p:sldId id="337" r:id="rId22"/>
    <p:sldId id="3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C"/>
    <a:srgbClr val="E88F18"/>
    <a:srgbClr val="F2B800"/>
    <a:srgbClr val="EAB200"/>
    <a:srgbClr val="82C836"/>
    <a:srgbClr val="583971"/>
    <a:srgbClr val="B2C737"/>
    <a:srgbClr val="EE61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C7E96-4090-45D0-8925-05412BB97CC6}" v="5" dt="2025-05-20T15:33:58.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422"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E283E-2661-4A07-AC68-D2E3EA806D23}"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GB"/>
        </a:p>
      </dgm:t>
    </dgm:pt>
    <dgm:pt modelId="{AB0E4CF2-6343-4FE1-AAB2-0ED53BC6D63C}">
      <dgm:prSet phldrT="[Text]"/>
      <dgm:spPr>
        <a:solidFill>
          <a:schemeClr val="tx1"/>
        </a:solidFill>
      </dgm:spPr>
      <dgm:t>
        <a:bodyPr/>
        <a:lstStyle/>
        <a:p>
          <a:r>
            <a:rPr lang="en-GB" b="1" dirty="0">
              <a:solidFill>
                <a:schemeClr val="bg1"/>
              </a:solidFill>
            </a:rPr>
            <a:t>Strengths and Opportunities</a:t>
          </a:r>
        </a:p>
      </dgm:t>
    </dgm:pt>
    <dgm:pt modelId="{F16F36DE-871A-42F7-B6DF-788F8A7E1879}" type="parTrans" cxnId="{10BBD3FD-8217-4720-8FD9-9FA6025B9C15}">
      <dgm:prSet/>
      <dgm:spPr/>
      <dgm:t>
        <a:bodyPr/>
        <a:lstStyle/>
        <a:p>
          <a:endParaRPr lang="en-GB"/>
        </a:p>
      </dgm:t>
    </dgm:pt>
    <dgm:pt modelId="{587E0774-01AB-45DA-8F02-D3905192ABBB}" type="sibTrans" cxnId="{10BBD3FD-8217-4720-8FD9-9FA6025B9C15}">
      <dgm:prSet/>
      <dgm:spPr/>
      <dgm:t>
        <a:bodyPr/>
        <a:lstStyle/>
        <a:p>
          <a:endParaRPr lang="en-GB"/>
        </a:p>
      </dgm:t>
    </dgm:pt>
    <dgm:pt modelId="{82D4A43D-B45B-4635-89CA-C0A9A392DB3F}">
      <dgm:prSet custT="1"/>
      <dgm:spPr>
        <a:ln w="28575">
          <a:solidFill>
            <a:srgbClr val="008CCC"/>
          </a:solidFill>
        </a:ln>
      </dgm:spPr>
      <dgm:t>
        <a:bodyPr/>
        <a:lstStyle/>
        <a:p>
          <a:pPr marL="0" lvl="0" algn="l" defTabSz="622300">
            <a:lnSpc>
              <a:spcPct val="90000"/>
            </a:lnSpc>
            <a:spcBef>
              <a:spcPct val="0"/>
            </a:spcBef>
            <a:spcAft>
              <a:spcPct val="35000"/>
            </a:spcAft>
            <a:buNone/>
          </a:pPr>
          <a:r>
            <a:rPr lang="en-GB" sz="2000" b="1" kern="1200" dirty="0">
              <a:solidFill>
                <a:srgbClr val="00154D">
                  <a:hueOff val="0"/>
                  <a:satOff val="0"/>
                  <a:lumOff val="0"/>
                  <a:alphaOff val="0"/>
                </a:srgbClr>
              </a:solidFill>
              <a:latin typeface="Arial"/>
              <a:ea typeface="+mn-ea"/>
              <a:cs typeface="+mn-cs"/>
            </a:rPr>
            <a:t>Opportunities:</a:t>
          </a:r>
        </a:p>
      </dgm:t>
    </dgm:pt>
    <dgm:pt modelId="{84DE5328-3E70-46C8-892E-D98E95D3BF40}" type="parTrans" cxnId="{5516078A-D119-4276-9E99-735E6E501142}">
      <dgm:prSet/>
      <dgm:spPr>
        <a:solidFill>
          <a:srgbClr val="008CCC"/>
        </a:solidFill>
      </dgm:spPr>
      <dgm:t>
        <a:bodyPr/>
        <a:lstStyle/>
        <a:p>
          <a:endParaRPr lang="en-GB"/>
        </a:p>
      </dgm:t>
    </dgm:pt>
    <dgm:pt modelId="{8D548BBF-555A-450E-95E2-284C332E5AE4}" type="sibTrans" cxnId="{5516078A-D119-4276-9E99-735E6E501142}">
      <dgm:prSet/>
      <dgm:spPr/>
      <dgm:t>
        <a:bodyPr/>
        <a:lstStyle/>
        <a:p>
          <a:endParaRPr lang="en-GB"/>
        </a:p>
      </dgm:t>
    </dgm:pt>
    <dgm:pt modelId="{48D5814A-838C-4C31-A2DA-CDD21F76898E}">
      <dgm:prSet custT="1"/>
      <dgm:spPr>
        <a:ln w="28575">
          <a:solidFill>
            <a:srgbClr val="008CCC"/>
          </a:solidFill>
        </a:ln>
      </dgm:spPr>
      <dgm:t>
        <a:bodyPr/>
        <a:lstStyle/>
        <a:p>
          <a:pPr marL="0" lvl="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Sharing knowledge</a:t>
          </a:r>
        </a:p>
      </dgm:t>
    </dgm:pt>
    <dgm:pt modelId="{E561ED03-6CC9-49A9-A6A2-9D17FA16A7F1}" type="parTrans" cxnId="{CE716A27-5FBF-4CB1-B51F-73D9975DADE5}">
      <dgm:prSet/>
      <dgm:spPr/>
      <dgm:t>
        <a:bodyPr/>
        <a:lstStyle/>
        <a:p>
          <a:endParaRPr lang="en-GB"/>
        </a:p>
      </dgm:t>
    </dgm:pt>
    <dgm:pt modelId="{0C1923EC-B5BF-4EE4-AE3D-3426F8B341FB}" type="sibTrans" cxnId="{CE716A27-5FBF-4CB1-B51F-73D9975DADE5}">
      <dgm:prSet/>
      <dgm:spPr/>
      <dgm:t>
        <a:bodyPr/>
        <a:lstStyle/>
        <a:p>
          <a:endParaRPr lang="en-GB"/>
        </a:p>
      </dgm:t>
    </dgm:pt>
    <dgm:pt modelId="{2B756258-C03B-475F-879F-9F8F1EB84E9C}">
      <dgm:prSet custT="1"/>
      <dgm:spPr>
        <a:ln w="28575">
          <a:solidFill>
            <a:srgbClr val="008CCC"/>
          </a:solidFill>
        </a:ln>
      </dgm:spPr>
      <dgm:t>
        <a:bodyPr/>
        <a:lstStyle/>
        <a:p>
          <a:pPr marL="0" lvl="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Pooling resources</a:t>
          </a:r>
          <a:endParaRPr lang="en-GB" sz="2000" b="1" kern="1200" dirty="0">
            <a:solidFill>
              <a:srgbClr val="00154D">
                <a:hueOff val="0"/>
                <a:satOff val="0"/>
                <a:lumOff val="0"/>
                <a:alphaOff val="0"/>
              </a:srgbClr>
            </a:solidFill>
            <a:latin typeface="Arial"/>
            <a:ea typeface="+mn-ea"/>
            <a:cs typeface="+mn-cs"/>
          </a:endParaRPr>
        </a:p>
      </dgm:t>
    </dgm:pt>
    <dgm:pt modelId="{60F04111-FD5D-4A9B-8309-42B49991B999}" type="parTrans" cxnId="{540BF049-867F-4502-94AE-241DE68ECA75}">
      <dgm:prSet/>
      <dgm:spPr/>
      <dgm:t>
        <a:bodyPr/>
        <a:lstStyle/>
        <a:p>
          <a:endParaRPr lang="en-GB"/>
        </a:p>
      </dgm:t>
    </dgm:pt>
    <dgm:pt modelId="{6D9A78AC-EB81-491B-8BAD-166A29E5A694}" type="sibTrans" cxnId="{540BF049-867F-4502-94AE-241DE68ECA75}">
      <dgm:prSet/>
      <dgm:spPr/>
      <dgm:t>
        <a:bodyPr/>
        <a:lstStyle/>
        <a:p>
          <a:endParaRPr lang="en-GB"/>
        </a:p>
      </dgm:t>
    </dgm:pt>
    <dgm:pt modelId="{ED7D8510-3669-4D5D-9346-F49178EDD22D}">
      <dgm:prSet phldrT="[Text]" custT="1"/>
      <dgm:spPr>
        <a:ln w="28575">
          <a:solidFill>
            <a:srgbClr val="008CCC"/>
          </a:solidFill>
        </a:ln>
      </dgm:spPr>
      <dgm:t>
        <a:bodyPr/>
        <a:lstStyle/>
        <a:p>
          <a:pPr marL="0" lvl="0" algn="l" defTabSz="622300">
            <a:lnSpc>
              <a:spcPct val="90000"/>
            </a:lnSpc>
            <a:spcBef>
              <a:spcPct val="0"/>
            </a:spcBef>
            <a:spcAft>
              <a:spcPct val="35000"/>
            </a:spcAft>
            <a:buNone/>
          </a:pPr>
          <a:endParaRPr lang="en-GB" sz="1400" b="0" i="0" kern="1200" dirty="0"/>
        </a:p>
      </dgm:t>
    </dgm:pt>
    <dgm:pt modelId="{74DDA846-C7D9-4BDB-BB94-7C1FEAB97EAF}" type="sibTrans" cxnId="{044EAC00-4E19-4F37-A82C-A93EC85D3194}">
      <dgm:prSet/>
      <dgm:spPr/>
      <dgm:t>
        <a:bodyPr/>
        <a:lstStyle/>
        <a:p>
          <a:endParaRPr lang="en-GB"/>
        </a:p>
      </dgm:t>
    </dgm:pt>
    <dgm:pt modelId="{3725DE8D-E8B4-4197-A725-CD6F28441AE0}" type="parTrans" cxnId="{044EAC00-4E19-4F37-A82C-A93EC85D3194}">
      <dgm:prSet/>
      <dgm:spPr>
        <a:solidFill>
          <a:srgbClr val="008CCC"/>
        </a:solidFill>
      </dgm:spPr>
      <dgm:t>
        <a:bodyPr/>
        <a:lstStyle/>
        <a:p>
          <a:endParaRPr lang="en-GB"/>
        </a:p>
      </dgm:t>
    </dgm:pt>
    <dgm:pt modelId="{ACB54BC3-4FA4-4161-91BF-FA0FA93DCB34}">
      <dgm:prSet custT="1"/>
      <dgm:spPr>
        <a:ln w="28575">
          <a:solidFill>
            <a:srgbClr val="008CCC"/>
          </a:solidFill>
        </a:ln>
      </dgm:spPr>
      <dgm:t>
        <a:bodyPr/>
        <a:lstStyle/>
        <a:p>
          <a:pPr marL="0" lvl="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VCSE Alliance – can facilitate collaboration, knowledge-sharing, and resource-sharing.</a:t>
          </a:r>
          <a:endParaRPr lang="en-GB" sz="2000" b="1" kern="1200" dirty="0">
            <a:solidFill>
              <a:srgbClr val="00154D">
                <a:hueOff val="0"/>
                <a:satOff val="0"/>
                <a:lumOff val="0"/>
                <a:alphaOff val="0"/>
              </a:srgbClr>
            </a:solidFill>
            <a:latin typeface="Arial"/>
            <a:ea typeface="+mn-ea"/>
            <a:cs typeface="+mn-cs"/>
          </a:endParaRPr>
        </a:p>
      </dgm:t>
    </dgm:pt>
    <dgm:pt modelId="{D1E2F4A7-2B31-4C0E-8CD6-FD5399FDC5FC}" type="parTrans" cxnId="{E7997247-88BC-4869-A757-003E54B8B100}">
      <dgm:prSet/>
      <dgm:spPr/>
      <dgm:t>
        <a:bodyPr/>
        <a:lstStyle/>
        <a:p>
          <a:endParaRPr lang="en-GB"/>
        </a:p>
      </dgm:t>
    </dgm:pt>
    <dgm:pt modelId="{0672E205-D26A-4512-A8E0-A989B422328A}" type="sibTrans" cxnId="{E7997247-88BC-4869-A757-003E54B8B100}">
      <dgm:prSet/>
      <dgm:spPr/>
      <dgm:t>
        <a:bodyPr/>
        <a:lstStyle/>
        <a:p>
          <a:endParaRPr lang="en-GB"/>
        </a:p>
      </dgm:t>
    </dgm:pt>
    <dgm:pt modelId="{D9EEAC16-C83C-41E5-AE9A-00E6F5A04FE8}">
      <dgm:prSet custT="1"/>
      <dgm:spPr>
        <a:ln w="28575">
          <a:solidFill>
            <a:srgbClr val="008CCC"/>
          </a:solidFill>
        </a:ln>
      </dgm:spPr>
      <dgm:t>
        <a:bodyPr/>
        <a:lstStyle/>
        <a:p>
          <a:pPr marL="0" lvl="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Public sector investment in the VCSE could reduce pressure on public services and provide place-based expertise. </a:t>
          </a:r>
        </a:p>
      </dgm:t>
    </dgm:pt>
    <dgm:pt modelId="{B0D64900-A596-4B81-AE10-31E31FE2BD01}" type="parTrans" cxnId="{C988FAD2-1664-4F91-85CC-3C6E589D1A80}">
      <dgm:prSet/>
      <dgm:spPr/>
      <dgm:t>
        <a:bodyPr/>
        <a:lstStyle/>
        <a:p>
          <a:endParaRPr lang="en-GB"/>
        </a:p>
      </dgm:t>
    </dgm:pt>
    <dgm:pt modelId="{BEA5787D-366F-4458-B607-DE8BFDE48C65}" type="sibTrans" cxnId="{C988FAD2-1664-4F91-85CC-3C6E589D1A80}">
      <dgm:prSet/>
      <dgm:spPr/>
      <dgm:t>
        <a:bodyPr/>
        <a:lstStyle/>
        <a:p>
          <a:endParaRPr lang="en-GB"/>
        </a:p>
      </dgm:t>
    </dgm:pt>
    <dgm:pt modelId="{3CC030E5-4296-4F90-A16B-EB4E0F722712}">
      <dgm:prSet custT="1"/>
      <dgm:spPr>
        <a:ln w="28575">
          <a:solidFill>
            <a:srgbClr val="008CCC"/>
          </a:solidFill>
        </a:ln>
      </dgm:spPr>
      <dgm:t>
        <a:bodyPr/>
        <a:lstStyle/>
        <a:p>
          <a:pPr marL="0" lvl="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Co-production. </a:t>
          </a:r>
        </a:p>
      </dgm:t>
    </dgm:pt>
    <dgm:pt modelId="{41B8E420-B387-4692-9722-8B7ADF2A4E28}" type="parTrans" cxnId="{F5934810-5CC5-491A-AF9F-37C48E9A2DDA}">
      <dgm:prSet/>
      <dgm:spPr/>
      <dgm:t>
        <a:bodyPr/>
        <a:lstStyle/>
        <a:p>
          <a:endParaRPr lang="en-GB"/>
        </a:p>
      </dgm:t>
    </dgm:pt>
    <dgm:pt modelId="{37CEB83F-CBD0-4EE3-A507-0DDC92F17B2A}" type="sibTrans" cxnId="{F5934810-5CC5-491A-AF9F-37C48E9A2DDA}">
      <dgm:prSet/>
      <dgm:spPr/>
      <dgm:t>
        <a:bodyPr/>
        <a:lstStyle/>
        <a:p>
          <a:endParaRPr lang="en-GB"/>
        </a:p>
      </dgm:t>
    </dgm:pt>
    <dgm:pt modelId="{11162A18-0DEC-41C1-99A4-02B002D94F99}">
      <dgm:prSet/>
      <dgm:spPr>
        <a:ln w="28575">
          <a:solidFill>
            <a:srgbClr val="008CCC"/>
          </a:solidFill>
        </a:ln>
      </dgm:spPr>
      <dgm:t>
        <a:bodyPr/>
        <a:lstStyle/>
        <a:p>
          <a:pPr marL="0" lvl="0" algn="l" defTabSz="622300">
            <a:lnSpc>
              <a:spcPct val="90000"/>
            </a:lnSpc>
            <a:spcBef>
              <a:spcPct val="0"/>
            </a:spcBef>
            <a:spcAft>
              <a:spcPct val="35000"/>
            </a:spcAft>
            <a:buFont typeface="Wingdings" panose="05000000000000000000" pitchFamily="2" charset="2"/>
            <a:buChar char="v"/>
          </a:pPr>
          <a:endParaRPr lang="en-GB" sz="1400" b="0" kern="1200" dirty="0">
            <a:solidFill>
              <a:srgbClr val="00154D">
                <a:hueOff val="0"/>
                <a:satOff val="0"/>
                <a:lumOff val="0"/>
                <a:alphaOff val="0"/>
              </a:srgbClr>
            </a:solidFill>
            <a:latin typeface="Arial"/>
            <a:ea typeface="+mn-ea"/>
            <a:cs typeface="+mn-cs"/>
          </a:endParaRPr>
        </a:p>
      </dgm:t>
    </dgm:pt>
    <dgm:pt modelId="{7A2E79AC-06D9-474E-B0B9-41EF3D0020CD}" type="parTrans" cxnId="{B48F41DD-BA4E-451A-833B-B4C8E0E27E25}">
      <dgm:prSet/>
      <dgm:spPr/>
      <dgm:t>
        <a:bodyPr/>
        <a:lstStyle/>
        <a:p>
          <a:endParaRPr lang="en-GB"/>
        </a:p>
      </dgm:t>
    </dgm:pt>
    <dgm:pt modelId="{64B5C660-4535-41C1-8B7B-19ADAE751DAF}" type="sibTrans" cxnId="{B48F41DD-BA4E-451A-833B-B4C8E0E27E25}">
      <dgm:prSet/>
      <dgm:spPr/>
      <dgm:t>
        <a:bodyPr/>
        <a:lstStyle/>
        <a:p>
          <a:endParaRPr lang="en-GB"/>
        </a:p>
      </dgm:t>
    </dgm:pt>
    <dgm:pt modelId="{27B22AD6-B0E7-4605-97E3-E7FEB8179BB1}">
      <dgm:prSet custT="1"/>
      <dgm:spPr>
        <a:ln w="28575">
          <a:solidFill>
            <a:srgbClr val="008CCC"/>
          </a:solidFill>
        </a:ln>
      </dgm:spPr>
      <dgm:t>
        <a:bodyPr/>
        <a:lstStyle/>
        <a:p>
          <a:pPr marL="0" lvl="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Collaborative funding applications</a:t>
          </a:r>
        </a:p>
      </dgm:t>
    </dgm:pt>
    <dgm:pt modelId="{9BE79BB6-2B28-479C-8931-EBA8983958CF}" type="parTrans" cxnId="{FC3CCEC9-81B5-4C9D-A903-A13F6F832367}">
      <dgm:prSet/>
      <dgm:spPr/>
      <dgm:t>
        <a:bodyPr/>
        <a:lstStyle/>
        <a:p>
          <a:endParaRPr lang="en-GB"/>
        </a:p>
      </dgm:t>
    </dgm:pt>
    <dgm:pt modelId="{427FF63C-FB48-4F70-B154-76F1BDE2FEE0}" type="sibTrans" cxnId="{FC3CCEC9-81B5-4C9D-A903-A13F6F832367}">
      <dgm:prSet/>
      <dgm:spPr/>
      <dgm:t>
        <a:bodyPr/>
        <a:lstStyle/>
        <a:p>
          <a:endParaRPr lang="en-GB"/>
        </a:p>
      </dgm:t>
    </dgm:pt>
    <dgm:pt modelId="{0F896BBF-0908-4ED9-9207-42F854486569}">
      <dgm:prSet custT="1"/>
      <dgm:spPr>
        <a:ln w="28575">
          <a:solidFill>
            <a:srgbClr val="008CCC"/>
          </a:solidFill>
        </a:ln>
      </dgm:spPr>
      <dgm:t>
        <a:bodyPr/>
        <a:lstStyle/>
        <a:p>
          <a:pPr marL="0" lvl="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Working with the private sector </a:t>
          </a:r>
        </a:p>
      </dgm:t>
    </dgm:pt>
    <dgm:pt modelId="{8F97872B-5158-4862-8A66-ED43A2E2CA6A}" type="parTrans" cxnId="{46AB048B-F7FB-448A-8173-003CA7B2060C}">
      <dgm:prSet/>
      <dgm:spPr/>
      <dgm:t>
        <a:bodyPr/>
        <a:lstStyle/>
        <a:p>
          <a:endParaRPr lang="en-GB"/>
        </a:p>
      </dgm:t>
    </dgm:pt>
    <dgm:pt modelId="{7E09D160-1B6A-4240-ACFD-FC80804641A9}" type="sibTrans" cxnId="{46AB048B-F7FB-448A-8173-003CA7B2060C}">
      <dgm:prSet/>
      <dgm:spPr/>
      <dgm:t>
        <a:bodyPr/>
        <a:lstStyle/>
        <a:p>
          <a:endParaRPr lang="en-GB"/>
        </a:p>
      </dgm:t>
    </dgm:pt>
    <dgm:pt modelId="{05F81DF8-4358-4D86-876E-4D04B73D0DA7}" type="pres">
      <dgm:prSet presAssocID="{BACE283E-2661-4A07-AC68-D2E3EA806D23}" presName="cycle" presStyleCnt="0">
        <dgm:presLayoutVars>
          <dgm:chMax val="1"/>
          <dgm:dir/>
          <dgm:animLvl val="ctr"/>
          <dgm:resizeHandles val="exact"/>
        </dgm:presLayoutVars>
      </dgm:prSet>
      <dgm:spPr/>
    </dgm:pt>
    <dgm:pt modelId="{E1D19094-DF59-4910-A0FD-DF986B9B4F0B}" type="pres">
      <dgm:prSet presAssocID="{AB0E4CF2-6343-4FE1-AAB2-0ED53BC6D63C}" presName="centerShape" presStyleLbl="node0" presStyleIdx="0" presStyleCnt="1" custScaleX="75831" custScaleY="72697" custLinFactNeighborX="-2490" custLinFactNeighborY="-13287"/>
      <dgm:spPr/>
    </dgm:pt>
    <dgm:pt modelId="{E4EC8ADB-D8EE-4E99-89CF-CE1F69E78917}" type="pres">
      <dgm:prSet presAssocID="{3725DE8D-E8B4-4197-A725-CD6F28441AE0}" presName="parTrans" presStyleLbl="bgSibTrans2D1" presStyleIdx="0" presStyleCnt="2" custAng="1045448" custScaleX="75085" custLinFactNeighborX="59135" custLinFactNeighborY="-94573"/>
      <dgm:spPr/>
    </dgm:pt>
    <dgm:pt modelId="{70957831-373A-4269-9403-1D2E7E10CB04}" type="pres">
      <dgm:prSet presAssocID="{ED7D8510-3669-4D5D-9346-F49178EDD22D}" presName="node" presStyleLbl="node1" presStyleIdx="0" presStyleCnt="2" custScaleX="133258" custScaleY="201152" custRadScaleRad="89105" custRadScaleInc="-2462">
        <dgm:presLayoutVars>
          <dgm:bulletEnabled val="1"/>
        </dgm:presLayoutVars>
      </dgm:prSet>
      <dgm:spPr/>
    </dgm:pt>
    <dgm:pt modelId="{B65A4B39-8740-4B5C-9590-AAB73F9371FD}" type="pres">
      <dgm:prSet presAssocID="{84DE5328-3E70-46C8-892E-D98E95D3BF40}" presName="parTrans" presStyleLbl="bgSibTrans2D1" presStyleIdx="1" presStyleCnt="2" custAng="20699694" custLinFactY="-12559" custLinFactNeighborX="-49230" custLinFactNeighborY="-100000"/>
      <dgm:spPr/>
    </dgm:pt>
    <dgm:pt modelId="{0FFDBA9F-D117-440F-BFE2-917A06586B83}" type="pres">
      <dgm:prSet presAssocID="{82D4A43D-B45B-4635-89CA-C0A9A392DB3F}" presName="node" presStyleLbl="node1" presStyleIdx="1" presStyleCnt="2" custScaleX="146161" custScaleY="203520" custRadScaleRad="82165" custRadScaleInc="-1757">
        <dgm:presLayoutVars>
          <dgm:bulletEnabled val="1"/>
        </dgm:presLayoutVars>
      </dgm:prSet>
      <dgm:spPr/>
    </dgm:pt>
  </dgm:ptLst>
  <dgm:cxnLst>
    <dgm:cxn modelId="{044EAC00-4E19-4F37-A82C-A93EC85D3194}" srcId="{AB0E4CF2-6343-4FE1-AAB2-0ED53BC6D63C}" destId="{ED7D8510-3669-4D5D-9346-F49178EDD22D}" srcOrd="0" destOrd="0" parTransId="{3725DE8D-E8B4-4197-A725-CD6F28441AE0}" sibTransId="{74DDA846-C7D9-4BDB-BB94-7C1FEAB97EAF}"/>
    <dgm:cxn modelId="{65DBE803-2CB3-4E7B-99E2-FF1E713FAFC4}" type="presOf" srcId="{BACE283E-2661-4A07-AC68-D2E3EA806D23}" destId="{05F81DF8-4358-4D86-876E-4D04B73D0DA7}" srcOrd="0" destOrd="0" presId="urn:microsoft.com/office/officeart/2005/8/layout/radial4"/>
    <dgm:cxn modelId="{F5934810-5CC5-491A-AF9F-37C48E9A2DDA}" srcId="{82D4A43D-B45B-4635-89CA-C0A9A392DB3F}" destId="{3CC030E5-4296-4F90-A16B-EB4E0F722712}" srcOrd="4" destOrd="0" parTransId="{41B8E420-B387-4692-9722-8B7ADF2A4E28}" sibTransId="{37CEB83F-CBD0-4EE3-A507-0DDC92F17B2A}"/>
    <dgm:cxn modelId="{53DF7C12-103B-4E4F-B1A0-2E6384795542}" type="presOf" srcId="{48D5814A-838C-4C31-A2DA-CDD21F76898E}" destId="{0FFDBA9F-D117-440F-BFE2-917A06586B83}" srcOrd="0" destOrd="1" presId="urn:microsoft.com/office/officeart/2005/8/layout/radial4"/>
    <dgm:cxn modelId="{CE716A27-5FBF-4CB1-B51F-73D9975DADE5}" srcId="{82D4A43D-B45B-4635-89CA-C0A9A392DB3F}" destId="{48D5814A-838C-4C31-A2DA-CDD21F76898E}" srcOrd="0" destOrd="0" parTransId="{E561ED03-6CC9-49A9-A6A2-9D17FA16A7F1}" sibTransId="{0C1923EC-B5BF-4EE4-AE3D-3426F8B341FB}"/>
    <dgm:cxn modelId="{B273D13F-3DD5-4173-8B07-73997D690817}" type="presOf" srcId="{0F896BBF-0908-4ED9-9207-42F854486569}" destId="{0FFDBA9F-D117-440F-BFE2-917A06586B83}" srcOrd="0" destOrd="7" presId="urn:microsoft.com/office/officeart/2005/8/layout/radial4"/>
    <dgm:cxn modelId="{E7997247-88BC-4869-A757-003E54B8B100}" srcId="{82D4A43D-B45B-4635-89CA-C0A9A392DB3F}" destId="{ACB54BC3-4FA4-4161-91BF-FA0FA93DCB34}" srcOrd="2" destOrd="0" parTransId="{D1E2F4A7-2B31-4C0E-8CD6-FD5399FDC5FC}" sibTransId="{0672E205-D26A-4512-A8E0-A989B422328A}"/>
    <dgm:cxn modelId="{540BF049-867F-4502-94AE-241DE68ECA75}" srcId="{82D4A43D-B45B-4635-89CA-C0A9A392DB3F}" destId="{2B756258-C03B-475F-879F-9F8F1EB84E9C}" srcOrd="1" destOrd="0" parTransId="{60F04111-FD5D-4A9B-8309-42B49991B999}" sibTransId="{6D9A78AC-EB81-491B-8BAD-166A29E5A694}"/>
    <dgm:cxn modelId="{1784946A-EFB3-44F8-8085-51AA4565D87B}" type="presOf" srcId="{ACB54BC3-4FA4-4161-91BF-FA0FA93DCB34}" destId="{0FFDBA9F-D117-440F-BFE2-917A06586B83}" srcOrd="0" destOrd="3" presId="urn:microsoft.com/office/officeart/2005/8/layout/radial4"/>
    <dgm:cxn modelId="{07389352-1921-4D3C-B454-BE22D36AAF82}" type="presOf" srcId="{82D4A43D-B45B-4635-89CA-C0A9A392DB3F}" destId="{0FFDBA9F-D117-440F-BFE2-917A06586B83}" srcOrd="0" destOrd="0" presId="urn:microsoft.com/office/officeart/2005/8/layout/radial4"/>
    <dgm:cxn modelId="{A1EB577C-46C8-4DF4-B2EB-EBF01E6BA838}" type="presOf" srcId="{3725DE8D-E8B4-4197-A725-CD6F28441AE0}" destId="{E4EC8ADB-D8EE-4E99-89CF-CE1F69E78917}" srcOrd="0" destOrd="0" presId="urn:microsoft.com/office/officeart/2005/8/layout/radial4"/>
    <dgm:cxn modelId="{99C3637F-A157-4C00-A2A9-82046F906A34}" type="presOf" srcId="{ED7D8510-3669-4D5D-9346-F49178EDD22D}" destId="{70957831-373A-4269-9403-1D2E7E10CB04}" srcOrd="0" destOrd="0" presId="urn:microsoft.com/office/officeart/2005/8/layout/radial4"/>
    <dgm:cxn modelId="{87D92880-43C1-4D17-9399-3554A68A7EA5}" type="presOf" srcId="{3CC030E5-4296-4F90-A16B-EB4E0F722712}" destId="{0FFDBA9F-D117-440F-BFE2-917A06586B83}" srcOrd="0" destOrd="5" presId="urn:microsoft.com/office/officeart/2005/8/layout/radial4"/>
    <dgm:cxn modelId="{5516078A-D119-4276-9E99-735E6E501142}" srcId="{AB0E4CF2-6343-4FE1-AAB2-0ED53BC6D63C}" destId="{82D4A43D-B45B-4635-89CA-C0A9A392DB3F}" srcOrd="1" destOrd="0" parTransId="{84DE5328-3E70-46C8-892E-D98E95D3BF40}" sibTransId="{8D548BBF-555A-450E-95E2-284C332E5AE4}"/>
    <dgm:cxn modelId="{46AB048B-F7FB-448A-8173-003CA7B2060C}" srcId="{82D4A43D-B45B-4635-89CA-C0A9A392DB3F}" destId="{0F896BBF-0908-4ED9-9207-42F854486569}" srcOrd="6" destOrd="0" parTransId="{8F97872B-5158-4862-8A66-ED43A2E2CA6A}" sibTransId="{7E09D160-1B6A-4240-ACFD-FC80804641A9}"/>
    <dgm:cxn modelId="{5B8584AD-AB7B-4330-8F10-2AF014B644D6}" type="presOf" srcId="{2B756258-C03B-475F-879F-9F8F1EB84E9C}" destId="{0FFDBA9F-D117-440F-BFE2-917A06586B83}" srcOrd="0" destOrd="2" presId="urn:microsoft.com/office/officeart/2005/8/layout/radial4"/>
    <dgm:cxn modelId="{B1D273B0-3E2D-45B7-87BA-7A1F66D82060}" type="presOf" srcId="{11162A18-0DEC-41C1-99A4-02B002D94F99}" destId="{0FFDBA9F-D117-440F-BFE2-917A06586B83}" srcOrd="0" destOrd="8" presId="urn:microsoft.com/office/officeart/2005/8/layout/radial4"/>
    <dgm:cxn modelId="{BF0B36BF-F1FF-423C-9F72-1C2042189441}" type="presOf" srcId="{27B22AD6-B0E7-4605-97E3-E7FEB8179BB1}" destId="{0FFDBA9F-D117-440F-BFE2-917A06586B83}" srcOrd="0" destOrd="6" presId="urn:microsoft.com/office/officeart/2005/8/layout/radial4"/>
    <dgm:cxn modelId="{104049C2-8B5E-4492-9093-6713641CB47F}" type="presOf" srcId="{84DE5328-3E70-46C8-892E-D98E95D3BF40}" destId="{B65A4B39-8740-4B5C-9590-AAB73F9371FD}" srcOrd="0" destOrd="0" presId="urn:microsoft.com/office/officeart/2005/8/layout/radial4"/>
    <dgm:cxn modelId="{45F303C7-25B9-4507-9CD1-90BA2D5ED7DA}" type="presOf" srcId="{D9EEAC16-C83C-41E5-AE9A-00E6F5A04FE8}" destId="{0FFDBA9F-D117-440F-BFE2-917A06586B83}" srcOrd="0" destOrd="4" presId="urn:microsoft.com/office/officeart/2005/8/layout/radial4"/>
    <dgm:cxn modelId="{FC3CCEC9-81B5-4C9D-A903-A13F6F832367}" srcId="{82D4A43D-B45B-4635-89CA-C0A9A392DB3F}" destId="{27B22AD6-B0E7-4605-97E3-E7FEB8179BB1}" srcOrd="5" destOrd="0" parTransId="{9BE79BB6-2B28-479C-8931-EBA8983958CF}" sibTransId="{427FF63C-FB48-4F70-B154-76F1BDE2FEE0}"/>
    <dgm:cxn modelId="{C988FAD2-1664-4F91-85CC-3C6E589D1A80}" srcId="{82D4A43D-B45B-4635-89CA-C0A9A392DB3F}" destId="{D9EEAC16-C83C-41E5-AE9A-00E6F5A04FE8}" srcOrd="3" destOrd="0" parTransId="{B0D64900-A596-4B81-AE10-31E31FE2BD01}" sibTransId="{BEA5787D-366F-4458-B607-DE8BFDE48C65}"/>
    <dgm:cxn modelId="{B48F41DD-BA4E-451A-833B-B4C8E0E27E25}" srcId="{82D4A43D-B45B-4635-89CA-C0A9A392DB3F}" destId="{11162A18-0DEC-41C1-99A4-02B002D94F99}" srcOrd="7" destOrd="0" parTransId="{7A2E79AC-06D9-474E-B0B9-41EF3D0020CD}" sibTransId="{64B5C660-4535-41C1-8B7B-19ADAE751DAF}"/>
    <dgm:cxn modelId="{579B57F1-072F-4299-AA5D-7F3C2645790F}" type="presOf" srcId="{AB0E4CF2-6343-4FE1-AAB2-0ED53BC6D63C}" destId="{E1D19094-DF59-4910-A0FD-DF986B9B4F0B}" srcOrd="0" destOrd="0" presId="urn:microsoft.com/office/officeart/2005/8/layout/radial4"/>
    <dgm:cxn modelId="{10BBD3FD-8217-4720-8FD9-9FA6025B9C15}" srcId="{BACE283E-2661-4A07-AC68-D2E3EA806D23}" destId="{AB0E4CF2-6343-4FE1-AAB2-0ED53BC6D63C}" srcOrd="0" destOrd="0" parTransId="{F16F36DE-871A-42F7-B6DF-788F8A7E1879}" sibTransId="{587E0774-01AB-45DA-8F02-D3905192ABBB}"/>
    <dgm:cxn modelId="{5335DB15-A098-41C9-974C-2E44F04B79FC}" type="presParOf" srcId="{05F81DF8-4358-4D86-876E-4D04B73D0DA7}" destId="{E1D19094-DF59-4910-A0FD-DF986B9B4F0B}" srcOrd="0" destOrd="0" presId="urn:microsoft.com/office/officeart/2005/8/layout/radial4"/>
    <dgm:cxn modelId="{48B08B0B-943C-4B8E-AF5B-60EF2B0A4104}" type="presParOf" srcId="{05F81DF8-4358-4D86-876E-4D04B73D0DA7}" destId="{E4EC8ADB-D8EE-4E99-89CF-CE1F69E78917}" srcOrd="1" destOrd="0" presId="urn:microsoft.com/office/officeart/2005/8/layout/radial4"/>
    <dgm:cxn modelId="{BB5E282B-86F8-421F-81E8-1AB47048D199}" type="presParOf" srcId="{05F81DF8-4358-4D86-876E-4D04B73D0DA7}" destId="{70957831-373A-4269-9403-1D2E7E10CB04}" srcOrd="2" destOrd="0" presId="urn:microsoft.com/office/officeart/2005/8/layout/radial4"/>
    <dgm:cxn modelId="{AFF5859B-E944-405A-8412-109A56AABB55}" type="presParOf" srcId="{05F81DF8-4358-4D86-876E-4D04B73D0DA7}" destId="{B65A4B39-8740-4B5C-9590-AAB73F9371FD}" srcOrd="3" destOrd="0" presId="urn:microsoft.com/office/officeart/2005/8/layout/radial4"/>
    <dgm:cxn modelId="{871B5CEC-DE5F-4544-86EA-972D96ABC5BD}" type="presParOf" srcId="{05F81DF8-4358-4D86-876E-4D04B73D0DA7}" destId="{0FFDBA9F-D117-440F-BFE2-917A06586B83}"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E283E-2661-4A07-AC68-D2E3EA806D23}"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GB"/>
        </a:p>
      </dgm:t>
    </dgm:pt>
    <dgm:pt modelId="{AB0E4CF2-6343-4FE1-AAB2-0ED53BC6D63C}">
      <dgm:prSet phldrT="[Text]" custT="1"/>
      <dgm:spPr>
        <a:solidFill>
          <a:srgbClr val="00154D"/>
        </a:solidFill>
        <a:ln w="12700" cap="flat" cmpd="sng" algn="ctr">
          <a:solidFill>
            <a:srgbClr val="008CCC">
              <a:shade val="80000"/>
              <a:hueOff val="0"/>
              <a:satOff val="0"/>
              <a:lumOff val="0"/>
              <a:alphaOff val="0"/>
            </a:srgb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GB" sz="2000" b="1" kern="1200" dirty="0">
              <a:solidFill>
                <a:prstClr val="white"/>
              </a:solidFill>
              <a:latin typeface="Arial"/>
              <a:ea typeface="+mn-ea"/>
              <a:cs typeface="+mn-cs"/>
            </a:rPr>
            <a:t>Gaps in the provision of services for communities</a:t>
          </a:r>
        </a:p>
      </dgm:t>
    </dgm:pt>
    <dgm:pt modelId="{F16F36DE-871A-42F7-B6DF-788F8A7E1879}" type="parTrans" cxnId="{10BBD3FD-8217-4720-8FD9-9FA6025B9C15}">
      <dgm:prSet/>
      <dgm:spPr/>
      <dgm:t>
        <a:bodyPr/>
        <a:lstStyle/>
        <a:p>
          <a:endParaRPr lang="en-GB"/>
        </a:p>
      </dgm:t>
    </dgm:pt>
    <dgm:pt modelId="{587E0774-01AB-45DA-8F02-D3905192ABBB}" type="sibTrans" cxnId="{10BBD3FD-8217-4720-8FD9-9FA6025B9C15}">
      <dgm:prSet/>
      <dgm:spPr/>
      <dgm:t>
        <a:bodyPr/>
        <a:lstStyle/>
        <a:p>
          <a:endParaRPr lang="en-GB"/>
        </a:p>
      </dgm:t>
    </dgm:pt>
    <dgm:pt modelId="{ED7D8510-3669-4D5D-9346-F49178EDD22D}">
      <dgm:prSet phldrT="[Text]" custT="1"/>
      <dgm:spPr>
        <a:ln w="28575">
          <a:solidFill>
            <a:srgbClr val="008CCC"/>
          </a:solidFill>
        </a:ln>
      </dgm:spPr>
      <dgm:t>
        <a:bodyPr/>
        <a:lstStyle/>
        <a:p>
          <a:pPr algn="l"/>
          <a:r>
            <a:rPr lang="en-GB" sz="1800" b="1" kern="1200" dirty="0"/>
            <a:t>Gaps in local services increase demand and reduce capacity for VCSE support. </a:t>
          </a:r>
        </a:p>
        <a:p>
          <a:pPr algn="l"/>
          <a:r>
            <a:rPr lang="en-GB" sz="1800" b="0" i="1" kern="1200" dirty="0"/>
            <a:t>Gaps: </a:t>
          </a:r>
        </a:p>
        <a:p>
          <a:pPr algn="l"/>
          <a:r>
            <a:rPr lang="en-GB" sz="1800" b="1" kern="1200" dirty="0"/>
            <a:t>- </a:t>
          </a:r>
          <a:r>
            <a:rPr lang="en-GB" sz="1800" b="0" kern="1200" dirty="0"/>
            <a:t>Health services</a:t>
          </a:r>
        </a:p>
        <a:p>
          <a:pPr algn="l"/>
          <a:r>
            <a:rPr lang="en-GB" sz="1800" b="0" i="0" kern="1200" dirty="0"/>
            <a:t>- Mental health (all levels). </a:t>
          </a:r>
        </a:p>
        <a:p>
          <a:pPr algn="l"/>
          <a:r>
            <a:rPr lang="en-GB" sz="1800" b="0" i="0" kern="1200" dirty="0"/>
            <a:t>- Co-morbid mental health and substance misuse</a:t>
          </a:r>
        </a:p>
        <a:p>
          <a:pPr algn="l"/>
          <a:r>
            <a:rPr lang="en-GB" sz="1800" b="0" i="0" kern="1200" dirty="0"/>
            <a:t>- Suicide-prevention and bereavement</a:t>
          </a:r>
        </a:p>
        <a:p>
          <a:pPr algn="l"/>
          <a:r>
            <a:rPr lang="en-GB" sz="1800" b="0" i="0" kern="1200" dirty="0"/>
            <a:t>- Socially-isolated residents</a:t>
          </a:r>
        </a:p>
        <a:p>
          <a:pPr algn="l"/>
          <a:r>
            <a:rPr lang="en-GB" sz="1800" b="0" i="0" kern="1200" dirty="0"/>
            <a:t>- Minority ethnic groups (including free English-language lessons)</a:t>
          </a:r>
        </a:p>
        <a:p>
          <a:pPr algn="l"/>
          <a:r>
            <a:rPr lang="en-GB" sz="1800" b="0" i="0" kern="1200" dirty="0"/>
            <a:t>- LGBTQ+ population. </a:t>
          </a:r>
        </a:p>
        <a:p>
          <a:pPr algn="l"/>
          <a:r>
            <a:rPr lang="en-GB" sz="1800" b="0" i="0" kern="1200" dirty="0"/>
            <a:t>- Youth work </a:t>
          </a:r>
        </a:p>
        <a:p>
          <a:pPr algn="l"/>
          <a:r>
            <a:rPr lang="en-GB" sz="1800" b="0" i="0" kern="1200" dirty="0"/>
            <a:t>- Free life-skills support (e.g. cooking, budgeting).</a:t>
          </a:r>
        </a:p>
      </dgm:t>
    </dgm:pt>
    <dgm:pt modelId="{3725DE8D-E8B4-4197-A725-CD6F28441AE0}" type="parTrans" cxnId="{044EAC00-4E19-4F37-A82C-A93EC85D3194}">
      <dgm:prSet/>
      <dgm:spPr>
        <a:solidFill>
          <a:srgbClr val="008CCC"/>
        </a:solidFill>
        <a:ln>
          <a:noFill/>
        </a:ln>
        <a:effectLst/>
      </dgm:spPr>
      <dgm:t>
        <a:bodyPr/>
        <a:lstStyle/>
        <a:p>
          <a:endParaRPr lang="en-GB"/>
        </a:p>
      </dgm:t>
    </dgm:pt>
    <dgm:pt modelId="{74DDA846-C7D9-4BDB-BB94-7C1FEAB97EAF}" type="sibTrans" cxnId="{044EAC00-4E19-4F37-A82C-A93EC85D3194}">
      <dgm:prSet/>
      <dgm:spPr/>
      <dgm:t>
        <a:bodyPr/>
        <a:lstStyle/>
        <a:p>
          <a:endParaRPr lang="en-GB"/>
        </a:p>
      </dgm:t>
    </dgm:pt>
    <dgm:pt modelId="{82D4A43D-B45B-4635-89CA-C0A9A392DB3F}">
      <dgm:prSet custT="1"/>
      <dgm:spPr>
        <a:ln w="28575">
          <a:solidFill>
            <a:srgbClr val="008CCC"/>
          </a:solidFill>
        </a:ln>
      </dgm:spPr>
      <dgm:t>
        <a:bodyPr/>
        <a:lstStyle/>
        <a:p>
          <a:pPr marL="0" lvl="0" algn="l" defTabSz="622300">
            <a:lnSpc>
              <a:spcPct val="90000"/>
            </a:lnSpc>
            <a:spcBef>
              <a:spcPct val="0"/>
            </a:spcBef>
            <a:spcAft>
              <a:spcPct val="35000"/>
            </a:spcAft>
            <a:buNone/>
          </a:pPr>
          <a:r>
            <a:rPr lang="en-GB" sz="1800" b="1" kern="1200" dirty="0">
              <a:solidFill>
                <a:srgbClr val="00154D">
                  <a:hueOff val="0"/>
                  <a:satOff val="0"/>
                  <a:lumOff val="0"/>
                  <a:alphaOff val="0"/>
                </a:srgbClr>
              </a:solidFill>
              <a:latin typeface="Arial"/>
              <a:ea typeface="+mn-ea"/>
              <a:cs typeface="+mn-cs"/>
            </a:rPr>
            <a:t>Accessibility </a:t>
          </a:r>
        </a:p>
        <a:p>
          <a:pPr marL="0" lvl="0" algn="l" defTabSz="622300">
            <a:lnSpc>
              <a:spcPct val="90000"/>
            </a:lnSpc>
            <a:spcBef>
              <a:spcPct val="0"/>
            </a:spcBef>
            <a:spcAft>
              <a:spcPct val="35000"/>
            </a:spcAft>
            <a:buNone/>
          </a:pPr>
          <a:r>
            <a:rPr lang="en-GB" sz="1800" b="1" kern="1200" dirty="0">
              <a:solidFill>
                <a:srgbClr val="00154D">
                  <a:hueOff val="0"/>
                  <a:satOff val="0"/>
                  <a:lumOff val="0"/>
                  <a:alphaOff val="0"/>
                </a:srgbClr>
              </a:solidFill>
              <a:latin typeface="Arial"/>
              <a:ea typeface="+mn-ea"/>
              <a:cs typeface="+mn-cs"/>
            </a:rPr>
            <a:t>- </a:t>
          </a:r>
          <a:r>
            <a:rPr lang="en-GB" sz="1800" b="0" kern="1200" dirty="0">
              <a:solidFill>
                <a:srgbClr val="00154D">
                  <a:hueOff val="0"/>
                  <a:satOff val="0"/>
                  <a:lumOff val="0"/>
                  <a:alphaOff val="0"/>
                </a:srgbClr>
              </a:solidFill>
              <a:latin typeface="Arial"/>
              <a:ea typeface="+mn-ea"/>
              <a:cs typeface="+mn-cs"/>
            </a:rPr>
            <a:t>Lack of public and community transport</a:t>
          </a:r>
        </a:p>
        <a:p>
          <a:pPr marL="0" lvl="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Patchy coverage across the County </a:t>
          </a:r>
        </a:p>
        <a:p>
          <a:pPr marL="0" lvl="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Unaffordable fares</a:t>
          </a:r>
        </a:p>
        <a:p>
          <a:pPr marL="0" lvl="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Inaccessible vehicles/ stations</a:t>
          </a:r>
        </a:p>
        <a:p>
          <a:pPr marL="0" lvl="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Digital exclusion (e.g. lack of physical information and face-to-face support) </a:t>
          </a:r>
        </a:p>
        <a:p>
          <a:pPr marL="0" lvl="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Lack of support workers</a:t>
          </a:r>
        </a:p>
      </dgm:t>
    </dgm:pt>
    <dgm:pt modelId="{84DE5328-3E70-46C8-892E-D98E95D3BF40}" type="parTrans" cxnId="{5516078A-D119-4276-9E99-735E6E501142}">
      <dgm:prSet/>
      <dgm:spPr>
        <a:solidFill>
          <a:srgbClr val="008CCC"/>
        </a:solidFill>
        <a:ln>
          <a:noFill/>
        </a:ln>
        <a:effectLst/>
      </dgm:spPr>
      <dgm:t>
        <a:bodyPr/>
        <a:lstStyle/>
        <a:p>
          <a:endParaRPr lang="en-GB"/>
        </a:p>
      </dgm:t>
    </dgm:pt>
    <dgm:pt modelId="{8D548BBF-555A-450E-95E2-284C332E5AE4}" type="sibTrans" cxnId="{5516078A-D119-4276-9E99-735E6E501142}">
      <dgm:prSet/>
      <dgm:spPr/>
      <dgm:t>
        <a:bodyPr/>
        <a:lstStyle/>
        <a:p>
          <a:endParaRPr lang="en-GB"/>
        </a:p>
      </dgm:t>
    </dgm:pt>
    <dgm:pt modelId="{05F81DF8-4358-4D86-876E-4D04B73D0DA7}" type="pres">
      <dgm:prSet presAssocID="{BACE283E-2661-4A07-AC68-D2E3EA806D23}" presName="cycle" presStyleCnt="0">
        <dgm:presLayoutVars>
          <dgm:chMax val="1"/>
          <dgm:dir/>
          <dgm:animLvl val="ctr"/>
          <dgm:resizeHandles val="exact"/>
        </dgm:presLayoutVars>
      </dgm:prSet>
      <dgm:spPr/>
    </dgm:pt>
    <dgm:pt modelId="{E1D19094-DF59-4910-A0FD-DF986B9B4F0B}" type="pres">
      <dgm:prSet presAssocID="{AB0E4CF2-6343-4FE1-AAB2-0ED53BC6D63C}" presName="centerShape" presStyleLbl="node0" presStyleIdx="0" presStyleCnt="1" custScaleX="75831" custScaleY="72697" custLinFactNeighborX="-2490" custLinFactNeighborY="-13287"/>
      <dgm:spPr>
        <a:xfrm>
          <a:off x="4588080" y="2234918"/>
          <a:ext cx="2436199" cy="2335513"/>
        </a:xfrm>
        <a:prstGeom prst="ellipse">
          <a:avLst/>
        </a:prstGeom>
      </dgm:spPr>
    </dgm:pt>
    <dgm:pt modelId="{E4EC8ADB-D8EE-4E99-89CF-CE1F69E78917}" type="pres">
      <dgm:prSet presAssocID="{3725DE8D-E8B4-4197-A725-CD6F28441AE0}" presName="parTrans" presStyleLbl="bgSibTrans2D1" presStyleIdx="0" presStyleCnt="2" custAng="1658126" custScaleX="75085" custLinFactY="-960" custLinFactNeighborX="52959" custLinFactNeighborY="-100000"/>
      <dgm:spPr>
        <a:xfrm rot="12906830">
          <a:off x="3488474" y="1475911"/>
          <a:ext cx="1790721" cy="915610"/>
        </a:xfrm>
        <a:prstGeom prst="leftArrow">
          <a:avLst>
            <a:gd name="adj1" fmla="val 60000"/>
            <a:gd name="adj2" fmla="val 50000"/>
          </a:avLst>
        </a:prstGeom>
      </dgm:spPr>
    </dgm:pt>
    <dgm:pt modelId="{70957831-373A-4269-9403-1D2E7E10CB04}" type="pres">
      <dgm:prSet presAssocID="{ED7D8510-3669-4D5D-9346-F49178EDD22D}" presName="node" presStyleLbl="node1" presStyleIdx="0" presStyleCnt="2" custScaleX="140724" custScaleY="202477" custRadScaleRad="94770" custRadScaleInc="-3070">
        <dgm:presLayoutVars>
          <dgm:bulletEnabled val="1"/>
        </dgm:presLayoutVars>
      </dgm:prSet>
      <dgm:spPr/>
    </dgm:pt>
    <dgm:pt modelId="{B65A4B39-8740-4B5C-9590-AAB73F9371FD}" type="pres">
      <dgm:prSet presAssocID="{84DE5328-3E70-46C8-892E-D98E95D3BF40}" presName="parTrans" presStyleLbl="bgSibTrans2D1" presStyleIdx="1" presStyleCnt="2" custAng="20699694" custLinFactNeighborX="-37704" custLinFactNeighborY="-97656"/>
      <dgm:spPr>
        <a:xfrm rot="19480171">
          <a:off x="6220294" y="1169912"/>
          <a:ext cx="2765092" cy="915610"/>
        </a:xfrm>
        <a:prstGeom prst="leftArrow">
          <a:avLst>
            <a:gd name="adj1" fmla="val 60000"/>
            <a:gd name="adj2" fmla="val 50000"/>
          </a:avLst>
        </a:prstGeom>
      </dgm:spPr>
    </dgm:pt>
    <dgm:pt modelId="{0FFDBA9F-D117-440F-BFE2-917A06586B83}" type="pres">
      <dgm:prSet presAssocID="{82D4A43D-B45B-4635-89CA-C0A9A392DB3F}" presName="node" presStyleLbl="node1" presStyleIdx="1" presStyleCnt="2" custScaleX="128805" custScaleY="202073" custRadScaleRad="86069" custRadScaleInc="-1439">
        <dgm:presLayoutVars>
          <dgm:bulletEnabled val="1"/>
        </dgm:presLayoutVars>
      </dgm:prSet>
      <dgm:spPr/>
    </dgm:pt>
  </dgm:ptLst>
  <dgm:cxnLst>
    <dgm:cxn modelId="{044EAC00-4E19-4F37-A82C-A93EC85D3194}" srcId="{AB0E4CF2-6343-4FE1-AAB2-0ED53BC6D63C}" destId="{ED7D8510-3669-4D5D-9346-F49178EDD22D}" srcOrd="0" destOrd="0" parTransId="{3725DE8D-E8B4-4197-A725-CD6F28441AE0}" sibTransId="{74DDA846-C7D9-4BDB-BB94-7C1FEAB97EAF}"/>
    <dgm:cxn modelId="{65DBE803-2CB3-4E7B-99E2-FF1E713FAFC4}" type="presOf" srcId="{BACE283E-2661-4A07-AC68-D2E3EA806D23}" destId="{05F81DF8-4358-4D86-876E-4D04B73D0DA7}" srcOrd="0" destOrd="0" presId="urn:microsoft.com/office/officeart/2005/8/layout/radial4"/>
    <dgm:cxn modelId="{07389352-1921-4D3C-B454-BE22D36AAF82}" type="presOf" srcId="{82D4A43D-B45B-4635-89CA-C0A9A392DB3F}" destId="{0FFDBA9F-D117-440F-BFE2-917A06586B83}" srcOrd="0" destOrd="0" presId="urn:microsoft.com/office/officeart/2005/8/layout/radial4"/>
    <dgm:cxn modelId="{A1EB577C-46C8-4DF4-B2EB-EBF01E6BA838}" type="presOf" srcId="{3725DE8D-E8B4-4197-A725-CD6F28441AE0}" destId="{E4EC8ADB-D8EE-4E99-89CF-CE1F69E78917}" srcOrd="0" destOrd="0" presId="urn:microsoft.com/office/officeart/2005/8/layout/radial4"/>
    <dgm:cxn modelId="{99C3637F-A157-4C00-A2A9-82046F906A34}" type="presOf" srcId="{ED7D8510-3669-4D5D-9346-F49178EDD22D}" destId="{70957831-373A-4269-9403-1D2E7E10CB04}" srcOrd="0" destOrd="0" presId="urn:microsoft.com/office/officeart/2005/8/layout/radial4"/>
    <dgm:cxn modelId="{5516078A-D119-4276-9E99-735E6E501142}" srcId="{AB0E4CF2-6343-4FE1-AAB2-0ED53BC6D63C}" destId="{82D4A43D-B45B-4635-89CA-C0A9A392DB3F}" srcOrd="1" destOrd="0" parTransId="{84DE5328-3E70-46C8-892E-D98E95D3BF40}" sibTransId="{8D548BBF-555A-450E-95E2-284C332E5AE4}"/>
    <dgm:cxn modelId="{104049C2-8B5E-4492-9093-6713641CB47F}" type="presOf" srcId="{84DE5328-3E70-46C8-892E-D98E95D3BF40}" destId="{B65A4B39-8740-4B5C-9590-AAB73F9371FD}" srcOrd="0" destOrd="0" presId="urn:microsoft.com/office/officeart/2005/8/layout/radial4"/>
    <dgm:cxn modelId="{579B57F1-072F-4299-AA5D-7F3C2645790F}" type="presOf" srcId="{AB0E4CF2-6343-4FE1-AAB2-0ED53BC6D63C}" destId="{E1D19094-DF59-4910-A0FD-DF986B9B4F0B}" srcOrd="0" destOrd="0" presId="urn:microsoft.com/office/officeart/2005/8/layout/radial4"/>
    <dgm:cxn modelId="{10BBD3FD-8217-4720-8FD9-9FA6025B9C15}" srcId="{BACE283E-2661-4A07-AC68-D2E3EA806D23}" destId="{AB0E4CF2-6343-4FE1-AAB2-0ED53BC6D63C}" srcOrd="0" destOrd="0" parTransId="{F16F36DE-871A-42F7-B6DF-788F8A7E1879}" sibTransId="{587E0774-01AB-45DA-8F02-D3905192ABBB}"/>
    <dgm:cxn modelId="{5335DB15-A098-41C9-974C-2E44F04B79FC}" type="presParOf" srcId="{05F81DF8-4358-4D86-876E-4D04B73D0DA7}" destId="{E1D19094-DF59-4910-A0FD-DF986B9B4F0B}" srcOrd="0" destOrd="0" presId="urn:microsoft.com/office/officeart/2005/8/layout/radial4"/>
    <dgm:cxn modelId="{48B08B0B-943C-4B8E-AF5B-60EF2B0A4104}" type="presParOf" srcId="{05F81DF8-4358-4D86-876E-4D04B73D0DA7}" destId="{E4EC8ADB-D8EE-4E99-89CF-CE1F69E78917}" srcOrd="1" destOrd="0" presId="urn:microsoft.com/office/officeart/2005/8/layout/radial4"/>
    <dgm:cxn modelId="{BB5E282B-86F8-421F-81E8-1AB47048D199}" type="presParOf" srcId="{05F81DF8-4358-4D86-876E-4D04B73D0DA7}" destId="{70957831-373A-4269-9403-1D2E7E10CB04}" srcOrd="2" destOrd="0" presId="urn:microsoft.com/office/officeart/2005/8/layout/radial4"/>
    <dgm:cxn modelId="{AFF5859B-E944-405A-8412-109A56AABB55}" type="presParOf" srcId="{05F81DF8-4358-4D86-876E-4D04B73D0DA7}" destId="{B65A4B39-8740-4B5C-9590-AAB73F9371FD}" srcOrd="3" destOrd="0" presId="urn:microsoft.com/office/officeart/2005/8/layout/radial4"/>
    <dgm:cxn modelId="{871B5CEC-DE5F-4544-86EA-972D96ABC5BD}" type="presParOf" srcId="{05F81DF8-4358-4D86-876E-4D04B73D0DA7}" destId="{0FFDBA9F-D117-440F-BFE2-917A06586B83}"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CE283E-2661-4A07-AC68-D2E3EA806D23}"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GB"/>
        </a:p>
      </dgm:t>
    </dgm:pt>
    <dgm:pt modelId="{AB0E4CF2-6343-4FE1-AAB2-0ED53BC6D63C}">
      <dgm:prSet phldrT="[Text]" custT="1"/>
      <dgm:spPr>
        <a:solidFill>
          <a:srgbClr val="00154D"/>
        </a:solidFill>
        <a:ln w="12700" cap="flat" cmpd="sng" algn="ctr">
          <a:solidFill>
            <a:srgbClr val="008CCC">
              <a:shade val="80000"/>
              <a:hueOff val="0"/>
              <a:satOff val="0"/>
              <a:lumOff val="0"/>
              <a:alphaOff val="0"/>
            </a:srgb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GB" sz="2000" b="1" kern="1200" dirty="0">
              <a:solidFill>
                <a:prstClr val="white"/>
              </a:solidFill>
              <a:latin typeface="Arial"/>
              <a:ea typeface="+mn-ea"/>
              <a:cs typeface="+mn-cs"/>
            </a:rPr>
            <a:t>Challenges for VCSE organisations</a:t>
          </a:r>
        </a:p>
      </dgm:t>
    </dgm:pt>
    <dgm:pt modelId="{F16F36DE-871A-42F7-B6DF-788F8A7E1879}" type="parTrans" cxnId="{10BBD3FD-8217-4720-8FD9-9FA6025B9C15}">
      <dgm:prSet/>
      <dgm:spPr/>
      <dgm:t>
        <a:bodyPr/>
        <a:lstStyle/>
        <a:p>
          <a:endParaRPr lang="en-GB"/>
        </a:p>
      </dgm:t>
    </dgm:pt>
    <dgm:pt modelId="{587E0774-01AB-45DA-8F02-D3905192ABBB}" type="sibTrans" cxnId="{10BBD3FD-8217-4720-8FD9-9FA6025B9C15}">
      <dgm:prSet/>
      <dgm:spPr/>
      <dgm:t>
        <a:bodyPr/>
        <a:lstStyle/>
        <a:p>
          <a:endParaRPr lang="en-GB"/>
        </a:p>
      </dgm:t>
    </dgm:pt>
    <dgm:pt modelId="{21B6C39C-CCF4-463B-B375-494F2E49CA18}">
      <dgm:prSet phldrT="[Text]" custT="1"/>
      <dgm:spPr>
        <a:ln w="28575">
          <a:solidFill>
            <a:srgbClr val="008CCC"/>
          </a:solidFill>
        </a:ln>
      </dgm:spPr>
      <dgm:t>
        <a:bodyPr/>
        <a:lstStyle/>
        <a:p>
          <a:pPr algn="l"/>
          <a:r>
            <a:rPr lang="en-GB" sz="1800" b="1" kern="1200" dirty="0">
              <a:solidFill>
                <a:srgbClr val="00154D">
                  <a:hueOff val="0"/>
                  <a:satOff val="0"/>
                  <a:lumOff val="0"/>
                  <a:alphaOff val="0"/>
                </a:srgbClr>
              </a:solidFill>
              <a:latin typeface="Arial"/>
              <a:ea typeface="+mn-ea"/>
              <a:cs typeface="+mn-cs"/>
            </a:rPr>
            <a:t>Financial </a:t>
          </a:r>
          <a:r>
            <a:rPr lang="en-GB" sz="1800" b="1" kern="1200" dirty="0"/>
            <a:t>pressures:</a:t>
          </a:r>
        </a:p>
        <a:p>
          <a:pPr algn="l"/>
          <a:r>
            <a:rPr lang="en-GB" sz="1800" b="1" kern="1200" dirty="0"/>
            <a:t>- </a:t>
          </a:r>
          <a:r>
            <a:rPr lang="en-GB" sz="1800" kern="1200" dirty="0"/>
            <a:t>Obtaining funding, bid writing</a:t>
          </a:r>
        </a:p>
        <a:p>
          <a:pPr algn="l"/>
          <a:r>
            <a:rPr lang="en-GB" sz="1800" kern="1200" dirty="0"/>
            <a:t>- Lack of longer-term funding opportunities</a:t>
          </a:r>
        </a:p>
        <a:p>
          <a:pPr algn="l"/>
          <a:r>
            <a:rPr lang="en-GB" sz="1800" kern="1200" dirty="0"/>
            <a:t>- Rising cost of living</a:t>
          </a:r>
        </a:p>
        <a:p>
          <a:pPr algn="l"/>
          <a:r>
            <a:rPr lang="en-GB" sz="1800" kern="1200" dirty="0"/>
            <a:t>- Short-term contracts, low pay, job insecurity. </a:t>
          </a:r>
        </a:p>
        <a:p>
          <a:pPr algn="l"/>
          <a:r>
            <a:rPr lang="en-GB" sz="1800" kern="1200" dirty="0"/>
            <a:t>- Lack of resources for staff development and support</a:t>
          </a:r>
        </a:p>
        <a:p>
          <a:pPr algn="l"/>
          <a:r>
            <a:rPr lang="en-GB" sz="1800" kern="1200" dirty="0"/>
            <a:t>- Concern about the impact of the move to a Unitary Local Authority on financial position.</a:t>
          </a:r>
        </a:p>
      </dgm:t>
    </dgm:pt>
    <dgm:pt modelId="{D8DE6BD6-05AB-4042-A4FB-256F6F5AC6B9}" type="parTrans" cxnId="{08413D8B-198F-4B05-ABEB-27FB98B71747}">
      <dgm:prSet/>
      <dgm:spPr>
        <a:solidFill>
          <a:srgbClr val="008CCC"/>
        </a:solidFill>
        <a:ln>
          <a:noFill/>
        </a:ln>
        <a:effectLst/>
      </dgm:spPr>
      <dgm:t>
        <a:bodyPr/>
        <a:lstStyle/>
        <a:p>
          <a:endParaRPr lang="en-GB"/>
        </a:p>
      </dgm:t>
    </dgm:pt>
    <dgm:pt modelId="{07AE571B-5AB0-478C-AB98-BF1F878A33EC}" type="sibTrans" cxnId="{08413D8B-198F-4B05-ABEB-27FB98B71747}">
      <dgm:prSet/>
      <dgm:spPr/>
      <dgm:t>
        <a:bodyPr/>
        <a:lstStyle/>
        <a:p>
          <a:endParaRPr lang="en-GB"/>
        </a:p>
      </dgm:t>
    </dgm:pt>
    <dgm:pt modelId="{19499610-FC32-4D8A-8C9F-3A2F1C0E3739}">
      <dgm:prSet phldrT="[Text]" custT="1"/>
      <dgm:spPr>
        <a:ln w="28575">
          <a:solidFill>
            <a:srgbClr val="008CCC"/>
          </a:solidFill>
        </a:ln>
      </dgm:spPr>
      <dgm:t>
        <a:bodyPr/>
        <a:lstStyle/>
        <a:p>
          <a:pPr algn="l"/>
          <a:r>
            <a:rPr lang="en-GB" sz="1800" b="1" dirty="0"/>
            <a:t>Meeting communities’ needs:</a:t>
          </a:r>
        </a:p>
        <a:p>
          <a:pPr algn="l"/>
          <a:r>
            <a:rPr lang="en-GB" sz="1800" b="0" dirty="0"/>
            <a:t>- Increase in residents needing support </a:t>
          </a:r>
        </a:p>
        <a:p>
          <a:pPr algn="l"/>
          <a:r>
            <a:rPr lang="en-GB" sz="1800" b="0" dirty="0"/>
            <a:t>- Increase in residents with complex and multiple needs</a:t>
          </a:r>
        </a:p>
        <a:p>
          <a:pPr algn="l"/>
          <a:r>
            <a:rPr lang="en-GB" sz="1800" b="0" dirty="0"/>
            <a:t>- Reduced time to develop services or network with other organisations</a:t>
          </a:r>
        </a:p>
      </dgm:t>
    </dgm:pt>
    <dgm:pt modelId="{1DD5573A-56B3-43EF-8901-04DBC46CE8F0}" type="parTrans" cxnId="{98E00652-C625-4BAA-B573-22EE3FB1632E}">
      <dgm:prSet/>
      <dgm:spPr>
        <a:solidFill>
          <a:srgbClr val="008CCC"/>
        </a:solidFill>
        <a:ln>
          <a:noFill/>
        </a:ln>
        <a:effectLst/>
      </dgm:spPr>
      <dgm:t>
        <a:bodyPr/>
        <a:lstStyle/>
        <a:p>
          <a:endParaRPr lang="en-GB"/>
        </a:p>
      </dgm:t>
    </dgm:pt>
    <dgm:pt modelId="{ADD63370-C201-48CA-8989-F658DE2C21D3}" type="sibTrans" cxnId="{98E00652-C625-4BAA-B573-22EE3FB1632E}">
      <dgm:prSet/>
      <dgm:spPr/>
      <dgm:t>
        <a:bodyPr/>
        <a:lstStyle/>
        <a:p>
          <a:endParaRPr lang="en-GB"/>
        </a:p>
      </dgm:t>
    </dgm:pt>
    <dgm:pt modelId="{ED7D8510-3669-4D5D-9346-F49178EDD22D}">
      <dgm:prSet phldrT="[Text]" custT="1"/>
      <dgm:spPr>
        <a:ln w="28575">
          <a:solidFill>
            <a:srgbClr val="008CCC"/>
          </a:solidFill>
        </a:ln>
      </dgm:spPr>
      <dgm:t>
        <a:bodyPr/>
        <a:lstStyle/>
        <a:p>
          <a:pPr algn="l"/>
          <a:r>
            <a:rPr lang="en-GB" sz="1800" b="1" kern="1200" dirty="0"/>
            <a:t>Factors creating gaps in </a:t>
          </a:r>
          <a:r>
            <a:rPr lang="en-GB" sz="1800" b="1" kern="1200" dirty="0">
              <a:solidFill>
                <a:srgbClr val="00154D">
                  <a:hueOff val="0"/>
                  <a:satOff val="0"/>
                  <a:lumOff val="0"/>
                  <a:alphaOff val="0"/>
                </a:srgbClr>
              </a:solidFill>
              <a:latin typeface="Arial"/>
              <a:ea typeface="+mn-ea"/>
              <a:cs typeface="+mn-cs"/>
            </a:rPr>
            <a:t>VCSE</a:t>
          </a:r>
          <a:r>
            <a:rPr lang="en-GB" sz="1800" b="1" kern="1200" dirty="0"/>
            <a:t> service delivery</a:t>
          </a:r>
        </a:p>
        <a:p>
          <a:pPr algn="l"/>
          <a:r>
            <a:rPr lang="en-GB" sz="1800" b="1" kern="1200" dirty="0"/>
            <a:t>- </a:t>
          </a:r>
          <a:r>
            <a:rPr lang="en-GB" sz="1800" b="0" kern="1200" dirty="0"/>
            <a:t>Funding</a:t>
          </a:r>
        </a:p>
        <a:p>
          <a:pPr algn="l"/>
          <a:r>
            <a:rPr lang="en-GB" sz="1800" b="0" kern="1200" dirty="0"/>
            <a:t>- Infrastructure (e.g. support for staff and volunteers)</a:t>
          </a:r>
        </a:p>
        <a:p>
          <a:pPr algn="l"/>
          <a:r>
            <a:rPr lang="en-GB" sz="1800" b="0" kern="1200" dirty="0"/>
            <a:t>- Training and support, including for governance </a:t>
          </a:r>
        </a:p>
        <a:p>
          <a:pPr algn="l"/>
          <a:r>
            <a:rPr lang="en-GB" sz="1800" b="0" kern="1200" dirty="0"/>
            <a:t>- Duplication and lack of collaboration with other groups</a:t>
          </a:r>
        </a:p>
        <a:p>
          <a:pPr algn="l"/>
          <a:r>
            <a:rPr lang="en-GB" sz="1800" b="0" kern="1200" dirty="0"/>
            <a:t>- Strategic plans and frameworks not being implemented at the grassroots level </a:t>
          </a:r>
          <a:r>
            <a:rPr lang="en-GB" sz="1800" b="0" i="0" kern="1200" dirty="0"/>
            <a:t>(often down to lack of capacity)</a:t>
          </a:r>
        </a:p>
      </dgm:t>
    </dgm:pt>
    <dgm:pt modelId="{3725DE8D-E8B4-4197-A725-CD6F28441AE0}" type="parTrans" cxnId="{044EAC00-4E19-4F37-A82C-A93EC85D3194}">
      <dgm:prSet/>
      <dgm:spPr>
        <a:solidFill>
          <a:srgbClr val="008CCC"/>
        </a:solidFill>
        <a:ln>
          <a:noFill/>
        </a:ln>
        <a:effectLst/>
      </dgm:spPr>
      <dgm:t>
        <a:bodyPr/>
        <a:lstStyle/>
        <a:p>
          <a:endParaRPr lang="en-GB"/>
        </a:p>
      </dgm:t>
    </dgm:pt>
    <dgm:pt modelId="{74DDA846-C7D9-4BDB-BB94-7C1FEAB97EAF}" type="sibTrans" cxnId="{044EAC00-4E19-4F37-A82C-A93EC85D3194}">
      <dgm:prSet/>
      <dgm:spPr/>
      <dgm:t>
        <a:bodyPr/>
        <a:lstStyle/>
        <a:p>
          <a:endParaRPr lang="en-GB"/>
        </a:p>
      </dgm:t>
    </dgm:pt>
    <dgm:pt modelId="{05F81DF8-4358-4D86-876E-4D04B73D0DA7}" type="pres">
      <dgm:prSet presAssocID="{BACE283E-2661-4A07-AC68-D2E3EA806D23}" presName="cycle" presStyleCnt="0">
        <dgm:presLayoutVars>
          <dgm:chMax val="1"/>
          <dgm:dir/>
          <dgm:animLvl val="ctr"/>
          <dgm:resizeHandles val="exact"/>
        </dgm:presLayoutVars>
      </dgm:prSet>
      <dgm:spPr/>
    </dgm:pt>
    <dgm:pt modelId="{E1D19094-DF59-4910-A0FD-DF986B9B4F0B}" type="pres">
      <dgm:prSet presAssocID="{AB0E4CF2-6343-4FE1-AAB2-0ED53BC6D63C}" presName="centerShape" presStyleLbl="node0" presStyleIdx="0" presStyleCnt="1" custLinFactNeighborX="-12196" custLinFactNeighborY="-1638"/>
      <dgm:spPr>
        <a:xfrm>
          <a:off x="5128838" y="2978560"/>
          <a:ext cx="2422051" cy="2422051"/>
        </a:xfrm>
        <a:prstGeom prst="ellipse">
          <a:avLst/>
        </a:prstGeom>
      </dgm:spPr>
    </dgm:pt>
    <dgm:pt modelId="{675D12D0-1379-4A66-8A35-2F32832D1A27}" type="pres">
      <dgm:prSet presAssocID="{D8DE6BD6-05AB-4042-A4FB-256F6F5AC6B9}" presName="parTrans" presStyleLbl="bgSibTrans2D1" presStyleIdx="0" presStyleCnt="3" custLinFactNeighborX="-11900" custLinFactNeighborY="78589"/>
      <dgm:spPr>
        <a:xfrm rot="14335841">
          <a:off x="4090311" y="1810641"/>
          <a:ext cx="2103215" cy="690284"/>
        </a:xfrm>
        <a:prstGeom prst="leftArrow">
          <a:avLst>
            <a:gd name="adj1" fmla="val 60000"/>
            <a:gd name="adj2" fmla="val 50000"/>
          </a:avLst>
        </a:prstGeom>
      </dgm:spPr>
    </dgm:pt>
    <dgm:pt modelId="{3DBF8CE4-8197-434C-87E3-E5842DCE1D9E}" type="pres">
      <dgm:prSet presAssocID="{21B6C39C-CCF4-463B-B375-494F2E49CA18}" presName="node" presStyleLbl="node1" presStyleIdx="0" presStyleCnt="3" custScaleX="320418" custScaleY="146624" custRadScaleRad="150743" custRadScaleInc="22375">
        <dgm:presLayoutVars>
          <dgm:bulletEnabled val="1"/>
        </dgm:presLayoutVars>
      </dgm:prSet>
      <dgm:spPr/>
    </dgm:pt>
    <dgm:pt modelId="{D2FE605D-DD24-46C3-8110-30C27ABBD973}" type="pres">
      <dgm:prSet presAssocID="{1DD5573A-56B3-43EF-8901-04DBC46CE8F0}" presName="parTrans" presStyleLbl="bgSibTrans2D1" presStyleIdx="1" presStyleCnt="3" custAng="158082" custLinFactNeighborX="4392" custLinFactNeighborY="18545"/>
      <dgm:spPr>
        <a:xfrm rot="11033489">
          <a:off x="2216320" y="3792499"/>
          <a:ext cx="2868145" cy="690284"/>
        </a:xfrm>
        <a:prstGeom prst="leftArrow">
          <a:avLst>
            <a:gd name="adj1" fmla="val 60000"/>
            <a:gd name="adj2" fmla="val 50000"/>
          </a:avLst>
        </a:prstGeom>
      </dgm:spPr>
    </dgm:pt>
    <dgm:pt modelId="{74C45044-F325-4DBB-8795-72C2C11C3887}" type="pres">
      <dgm:prSet presAssocID="{19499610-FC32-4D8A-8C9F-3A2F1C0E3739}" presName="node" presStyleLbl="node1" presStyleIdx="1" presStyleCnt="3" custScaleX="167000" custScaleY="114856" custRadScaleRad="155447" custRadScaleInc="-159260">
        <dgm:presLayoutVars>
          <dgm:bulletEnabled val="1"/>
        </dgm:presLayoutVars>
      </dgm:prSet>
      <dgm:spPr/>
    </dgm:pt>
    <dgm:pt modelId="{E4EC8ADB-D8EE-4E99-89CF-CE1F69E78917}" type="pres">
      <dgm:prSet presAssocID="{3725DE8D-E8B4-4197-A725-CD6F28441AE0}" presName="parTrans" presStyleLbl="bgSibTrans2D1" presStyleIdx="2" presStyleCnt="3" custScaleX="66178" custLinFactNeighborX="-16946" custLinFactNeighborY="43597"/>
      <dgm:spPr>
        <a:xfrm rot="20113757">
          <a:off x="7457926" y="2972868"/>
          <a:ext cx="1881989" cy="690284"/>
        </a:xfrm>
        <a:prstGeom prst="leftArrow">
          <a:avLst>
            <a:gd name="adj1" fmla="val 60000"/>
            <a:gd name="adj2" fmla="val 50000"/>
          </a:avLst>
        </a:prstGeom>
      </dgm:spPr>
    </dgm:pt>
    <dgm:pt modelId="{70957831-373A-4269-9403-1D2E7E10CB04}" type="pres">
      <dgm:prSet presAssocID="{ED7D8510-3669-4D5D-9346-F49178EDD22D}" presName="node" presStyleLbl="node1" presStyleIdx="2" presStyleCnt="3" custScaleX="152275" custScaleY="224094" custRadScaleRad="104824" custRadScaleInc="5676">
        <dgm:presLayoutVars>
          <dgm:bulletEnabled val="1"/>
        </dgm:presLayoutVars>
      </dgm:prSet>
      <dgm:spPr/>
    </dgm:pt>
  </dgm:ptLst>
  <dgm:cxnLst>
    <dgm:cxn modelId="{044EAC00-4E19-4F37-A82C-A93EC85D3194}" srcId="{AB0E4CF2-6343-4FE1-AAB2-0ED53BC6D63C}" destId="{ED7D8510-3669-4D5D-9346-F49178EDD22D}" srcOrd="2" destOrd="0" parTransId="{3725DE8D-E8B4-4197-A725-CD6F28441AE0}" sibTransId="{74DDA846-C7D9-4BDB-BB94-7C1FEAB97EAF}"/>
    <dgm:cxn modelId="{65DBE803-2CB3-4E7B-99E2-FF1E713FAFC4}" type="presOf" srcId="{BACE283E-2661-4A07-AC68-D2E3EA806D23}" destId="{05F81DF8-4358-4D86-876E-4D04B73D0DA7}" srcOrd="0" destOrd="0" presId="urn:microsoft.com/office/officeart/2005/8/layout/radial4"/>
    <dgm:cxn modelId="{26F8B80B-A1CB-4576-8320-E553AE9EB2C4}" type="presOf" srcId="{D8DE6BD6-05AB-4042-A4FB-256F6F5AC6B9}" destId="{675D12D0-1379-4A66-8A35-2F32832D1A27}" srcOrd="0" destOrd="0" presId="urn:microsoft.com/office/officeart/2005/8/layout/radial4"/>
    <dgm:cxn modelId="{54867727-9305-4DCE-B356-5B78A95595EA}" type="presOf" srcId="{1DD5573A-56B3-43EF-8901-04DBC46CE8F0}" destId="{D2FE605D-DD24-46C3-8110-30C27ABBD973}" srcOrd="0" destOrd="0" presId="urn:microsoft.com/office/officeart/2005/8/layout/radial4"/>
    <dgm:cxn modelId="{744C316A-6FA5-4271-ADD1-A58CA84DBBE5}" type="presOf" srcId="{21B6C39C-CCF4-463B-B375-494F2E49CA18}" destId="{3DBF8CE4-8197-434C-87E3-E5842DCE1D9E}" srcOrd="0" destOrd="0" presId="urn:microsoft.com/office/officeart/2005/8/layout/radial4"/>
    <dgm:cxn modelId="{98E00652-C625-4BAA-B573-22EE3FB1632E}" srcId="{AB0E4CF2-6343-4FE1-AAB2-0ED53BC6D63C}" destId="{19499610-FC32-4D8A-8C9F-3A2F1C0E3739}" srcOrd="1" destOrd="0" parTransId="{1DD5573A-56B3-43EF-8901-04DBC46CE8F0}" sibTransId="{ADD63370-C201-48CA-8989-F658DE2C21D3}"/>
    <dgm:cxn modelId="{A1EB577C-46C8-4DF4-B2EB-EBF01E6BA838}" type="presOf" srcId="{3725DE8D-E8B4-4197-A725-CD6F28441AE0}" destId="{E4EC8ADB-D8EE-4E99-89CF-CE1F69E78917}" srcOrd="0" destOrd="0" presId="urn:microsoft.com/office/officeart/2005/8/layout/radial4"/>
    <dgm:cxn modelId="{99C3637F-A157-4C00-A2A9-82046F906A34}" type="presOf" srcId="{ED7D8510-3669-4D5D-9346-F49178EDD22D}" destId="{70957831-373A-4269-9403-1D2E7E10CB04}" srcOrd="0" destOrd="0" presId="urn:microsoft.com/office/officeart/2005/8/layout/radial4"/>
    <dgm:cxn modelId="{08413D8B-198F-4B05-ABEB-27FB98B71747}" srcId="{AB0E4CF2-6343-4FE1-AAB2-0ED53BC6D63C}" destId="{21B6C39C-CCF4-463B-B375-494F2E49CA18}" srcOrd="0" destOrd="0" parTransId="{D8DE6BD6-05AB-4042-A4FB-256F6F5AC6B9}" sibTransId="{07AE571B-5AB0-478C-AB98-BF1F878A33EC}"/>
    <dgm:cxn modelId="{35D7D5AF-50DC-4826-BD9A-5CC512E3BD87}" type="presOf" srcId="{19499610-FC32-4D8A-8C9F-3A2F1C0E3739}" destId="{74C45044-F325-4DBB-8795-72C2C11C3887}" srcOrd="0" destOrd="0" presId="urn:microsoft.com/office/officeart/2005/8/layout/radial4"/>
    <dgm:cxn modelId="{579B57F1-072F-4299-AA5D-7F3C2645790F}" type="presOf" srcId="{AB0E4CF2-6343-4FE1-AAB2-0ED53BC6D63C}" destId="{E1D19094-DF59-4910-A0FD-DF986B9B4F0B}" srcOrd="0" destOrd="0" presId="urn:microsoft.com/office/officeart/2005/8/layout/radial4"/>
    <dgm:cxn modelId="{10BBD3FD-8217-4720-8FD9-9FA6025B9C15}" srcId="{BACE283E-2661-4A07-AC68-D2E3EA806D23}" destId="{AB0E4CF2-6343-4FE1-AAB2-0ED53BC6D63C}" srcOrd="0" destOrd="0" parTransId="{F16F36DE-871A-42F7-B6DF-788F8A7E1879}" sibTransId="{587E0774-01AB-45DA-8F02-D3905192ABBB}"/>
    <dgm:cxn modelId="{5335DB15-A098-41C9-974C-2E44F04B79FC}" type="presParOf" srcId="{05F81DF8-4358-4D86-876E-4D04B73D0DA7}" destId="{E1D19094-DF59-4910-A0FD-DF986B9B4F0B}" srcOrd="0" destOrd="0" presId="urn:microsoft.com/office/officeart/2005/8/layout/radial4"/>
    <dgm:cxn modelId="{A7E445DA-F79B-449F-B9B3-5C5701BFC748}" type="presParOf" srcId="{05F81DF8-4358-4D86-876E-4D04B73D0DA7}" destId="{675D12D0-1379-4A66-8A35-2F32832D1A27}" srcOrd="1" destOrd="0" presId="urn:microsoft.com/office/officeart/2005/8/layout/radial4"/>
    <dgm:cxn modelId="{7BF4E776-079F-43FC-A615-985029DEA51B}" type="presParOf" srcId="{05F81DF8-4358-4D86-876E-4D04B73D0DA7}" destId="{3DBF8CE4-8197-434C-87E3-E5842DCE1D9E}" srcOrd="2" destOrd="0" presId="urn:microsoft.com/office/officeart/2005/8/layout/radial4"/>
    <dgm:cxn modelId="{67B42552-EA1B-42F8-9353-8535420B4CC9}" type="presParOf" srcId="{05F81DF8-4358-4D86-876E-4D04B73D0DA7}" destId="{D2FE605D-DD24-46C3-8110-30C27ABBD973}" srcOrd="3" destOrd="0" presId="urn:microsoft.com/office/officeart/2005/8/layout/radial4"/>
    <dgm:cxn modelId="{13CAD897-4B7F-4119-B7B0-EB57A09A6E80}" type="presParOf" srcId="{05F81DF8-4358-4D86-876E-4D04B73D0DA7}" destId="{74C45044-F325-4DBB-8795-72C2C11C3887}" srcOrd="4" destOrd="0" presId="urn:microsoft.com/office/officeart/2005/8/layout/radial4"/>
    <dgm:cxn modelId="{48B08B0B-943C-4B8E-AF5B-60EF2B0A4104}" type="presParOf" srcId="{05F81DF8-4358-4D86-876E-4D04B73D0DA7}" destId="{E4EC8ADB-D8EE-4E99-89CF-CE1F69E78917}" srcOrd="5" destOrd="0" presId="urn:microsoft.com/office/officeart/2005/8/layout/radial4"/>
    <dgm:cxn modelId="{BB5E282B-86F8-421F-81E8-1AB47048D199}" type="presParOf" srcId="{05F81DF8-4358-4D86-876E-4D04B73D0DA7}" destId="{70957831-373A-4269-9403-1D2E7E10CB0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CE283E-2661-4A07-AC68-D2E3EA806D23}"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GB"/>
        </a:p>
      </dgm:t>
    </dgm:pt>
    <dgm:pt modelId="{AB0E4CF2-6343-4FE1-AAB2-0ED53BC6D63C}">
      <dgm:prSet phldrT="[Text]" custT="1"/>
      <dgm:spPr>
        <a:solidFill>
          <a:srgbClr val="00154D"/>
        </a:solidFill>
        <a:ln w="12700" cap="flat" cmpd="sng" algn="ctr">
          <a:solidFill>
            <a:srgbClr val="008CCC">
              <a:shade val="80000"/>
              <a:hueOff val="0"/>
              <a:satOff val="0"/>
              <a:lumOff val="0"/>
              <a:alphaOff val="0"/>
            </a:srgb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GB" sz="2000" b="1" kern="1200" dirty="0">
              <a:solidFill>
                <a:prstClr val="white"/>
              </a:solidFill>
              <a:latin typeface="Arial"/>
              <a:ea typeface="+mn-ea"/>
              <a:cs typeface="+mn-cs"/>
            </a:rPr>
            <a:t>Changes and resources to support the VCSE </a:t>
          </a:r>
        </a:p>
      </dgm:t>
    </dgm:pt>
    <dgm:pt modelId="{F16F36DE-871A-42F7-B6DF-788F8A7E1879}" type="parTrans" cxnId="{10BBD3FD-8217-4720-8FD9-9FA6025B9C15}">
      <dgm:prSet/>
      <dgm:spPr/>
      <dgm:t>
        <a:bodyPr/>
        <a:lstStyle/>
        <a:p>
          <a:endParaRPr lang="en-GB"/>
        </a:p>
      </dgm:t>
    </dgm:pt>
    <dgm:pt modelId="{587E0774-01AB-45DA-8F02-D3905192ABBB}" type="sibTrans" cxnId="{10BBD3FD-8217-4720-8FD9-9FA6025B9C15}">
      <dgm:prSet/>
      <dgm:spPr/>
      <dgm:t>
        <a:bodyPr/>
        <a:lstStyle/>
        <a:p>
          <a:endParaRPr lang="en-GB"/>
        </a:p>
      </dgm:t>
    </dgm:pt>
    <dgm:pt modelId="{21B6C39C-CCF4-463B-B375-494F2E49CA18}">
      <dgm:prSet phldrT="[Text]" custT="1"/>
      <dgm:spPr>
        <a:ln w="28575">
          <a:solidFill>
            <a:srgbClr val="008CCC"/>
          </a:solidFill>
        </a:ln>
      </dgm:spPr>
      <dgm:t>
        <a:bodyPr/>
        <a:lstStyle/>
        <a:p>
          <a:pPr algn="l"/>
          <a:r>
            <a:rPr lang="en-GB" sz="1400" dirty="0"/>
            <a:t>-</a:t>
          </a:r>
          <a:br>
            <a:rPr lang="en-GB" sz="1400" dirty="0"/>
          </a:br>
          <a:r>
            <a:rPr lang="en-GB" sz="1600" b="1" dirty="0"/>
            <a:t>Increased recognition, recruitment and support of volunteers:</a:t>
          </a:r>
        </a:p>
        <a:p>
          <a:pPr algn="l"/>
          <a:r>
            <a:rPr lang="en-GB" sz="1600" b="1" dirty="0"/>
            <a:t>- </a:t>
          </a:r>
          <a:r>
            <a:rPr lang="en-GB" sz="1600" b="0" dirty="0"/>
            <a:t>Recruitment is becoming more difficult. Changing trends in volunteering (e.g. opportunities that people want, availability). </a:t>
          </a:r>
        </a:p>
        <a:p>
          <a:pPr algn="l"/>
          <a:r>
            <a:rPr lang="en-GB" sz="1600" b="0" dirty="0"/>
            <a:t>- Skills gaps (e.g. social skills, office skills). </a:t>
          </a:r>
        </a:p>
        <a:p>
          <a:pPr algn="l"/>
          <a:r>
            <a:rPr lang="en-GB" sz="1600" b="0" dirty="0"/>
            <a:t>- Some organisations are not / less connected to the VCSE infrastructure</a:t>
          </a:r>
        </a:p>
        <a:p>
          <a:pPr algn="l"/>
          <a:r>
            <a:rPr lang="en-GB" sz="1600" b="0" dirty="0"/>
            <a:t>- Lack of resources to train and develop volunteers</a:t>
          </a:r>
        </a:p>
        <a:p>
          <a:pPr algn="l"/>
          <a:r>
            <a:rPr lang="en-GB" sz="1600" b="0" dirty="0"/>
            <a:t>- Interest in working with other VCSE organisations to pool volunteer support, training and development resources</a:t>
          </a:r>
        </a:p>
        <a:p>
          <a:pPr algn="l"/>
          <a:endParaRPr lang="en-GB" sz="1400" b="0" dirty="0"/>
        </a:p>
      </dgm:t>
    </dgm:pt>
    <dgm:pt modelId="{D8DE6BD6-05AB-4042-A4FB-256F6F5AC6B9}" type="parTrans" cxnId="{08413D8B-198F-4B05-ABEB-27FB98B71747}">
      <dgm:prSet/>
      <dgm:spPr>
        <a:solidFill>
          <a:srgbClr val="008CCC"/>
        </a:solidFill>
        <a:ln>
          <a:noFill/>
        </a:ln>
        <a:effectLst/>
      </dgm:spPr>
      <dgm:t>
        <a:bodyPr/>
        <a:lstStyle/>
        <a:p>
          <a:endParaRPr lang="en-GB"/>
        </a:p>
      </dgm:t>
    </dgm:pt>
    <dgm:pt modelId="{07AE571B-5AB0-478C-AB98-BF1F878A33EC}" type="sibTrans" cxnId="{08413D8B-198F-4B05-ABEB-27FB98B71747}">
      <dgm:prSet/>
      <dgm:spPr/>
      <dgm:t>
        <a:bodyPr/>
        <a:lstStyle/>
        <a:p>
          <a:endParaRPr lang="en-GB"/>
        </a:p>
      </dgm:t>
    </dgm:pt>
    <dgm:pt modelId="{19499610-FC32-4D8A-8C9F-3A2F1C0E3739}">
      <dgm:prSet phldrT="[Text]" custT="1"/>
      <dgm:spPr>
        <a:ln w="28575">
          <a:solidFill>
            <a:srgbClr val="008CCC"/>
          </a:solidFill>
        </a:ln>
      </dgm:spPr>
      <dgm:t>
        <a:bodyPr/>
        <a:lstStyle/>
        <a:p>
          <a:pPr algn="l"/>
          <a:r>
            <a:rPr lang="en-GB" sz="1600" b="1" dirty="0"/>
            <a:t>Support with management</a:t>
          </a:r>
          <a:r>
            <a:rPr lang="en-GB" sz="1600" b="1"/>
            <a:t>, training </a:t>
          </a:r>
          <a:r>
            <a:rPr lang="en-GB" sz="1600" b="1" dirty="0"/>
            <a:t>and staff development:</a:t>
          </a:r>
        </a:p>
        <a:p>
          <a:pPr algn="l"/>
          <a:r>
            <a:rPr lang="en-GB" sz="1600" b="0" dirty="0"/>
            <a:t>- Common areas where support is needed include: legal, governance, HR, financial, business planning, fundraising. </a:t>
          </a:r>
        </a:p>
        <a:p>
          <a:pPr algn="l"/>
          <a:r>
            <a:rPr lang="en-GB" sz="1600" b="0" dirty="0"/>
            <a:t>- Specialist staff training (e.g. rape crisis; youth work; safeguarding). </a:t>
          </a:r>
        </a:p>
        <a:p>
          <a:pPr algn="l"/>
          <a:r>
            <a:rPr lang="en-GB" sz="1600" b="0" dirty="0"/>
            <a:t>- Training for back-office staff  (e.g. MS Office; book-keeping). </a:t>
          </a:r>
        </a:p>
      </dgm:t>
    </dgm:pt>
    <dgm:pt modelId="{1DD5573A-56B3-43EF-8901-04DBC46CE8F0}" type="parTrans" cxnId="{98E00652-C625-4BAA-B573-22EE3FB1632E}">
      <dgm:prSet/>
      <dgm:spPr>
        <a:solidFill>
          <a:srgbClr val="008CCC"/>
        </a:solidFill>
        <a:ln>
          <a:noFill/>
        </a:ln>
        <a:effectLst/>
      </dgm:spPr>
      <dgm:t>
        <a:bodyPr/>
        <a:lstStyle/>
        <a:p>
          <a:endParaRPr lang="en-GB"/>
        </a:p>
      </dgm:t>
    </dgm:pt>
    <dgm:pt modelId="{ADD63370-C201-48CA-8989-F658DE2C21D3}" type="sibTrans" cxnId="{98E00652-C625-4BAA-B573-22EE3FB1632E}">
      <dgm:prSet/>
      <dgm:spPr/>
      <dgm:t>
        <a:bodyPr/>
        <a:lstStyle/>
        <a:p>
          <a:endParaRPr lang="en-GB"/>
        </a:p>
      </dgm:t>
    </dgm:pt>
    <dgm:pt modelId="{ED7D8510-3669-4D5D-9346-F49178EDD22D}">
      <dgm:prSet phldrT="[Text]" custT="1"/>
      <dgm:spPr>
        <a:ln w="28575">
          <a:solidFill>
            <a:srgbClr val="008CCC"/>
          </a:solidFill>
        </a:ln>
      </dgm:spPr>
      <dgm:t>
        <a:bodyPr/>
        <a:lstStyle/>
        <a:p>
          <a:pPr algn="l"/>
          <a:r>
            <a:rPr lang="en-GB" sz="1600" b="1" kern="1200" dirty="0"/>
            <a:t>Increased recognition of the impact made by the VCSE sector</a:t>
          </a:r>
        </a:p>
        <a:p>
          <a:pPr algn="l"/>
          <a:r>
            <a:rPr lang="en-GB" sz="1600" b="1" kern="1200" dirty="0"/>
            <a:t>- </a:t>
          </a:r>
          <a:r>
            <a:rPr lang="en-GB" sz="1600" b="0" kern="1200" dirty="0"/>
            <a:t>Draw on VCSE expertise</a:t>
          </a:r>
        </a:p>
        <a:p>
          <a:pPr algn="l"/>
          <a:r>
            <a:rPr lang="en-GB" sz="1600" b="0" i="0" kern="1200" dirty="0"/>
            <a:t>- Provide stable funding to allow VCSE to develop and grow</a:t>
          </a:r>
        </a:p>
        <a:p>
          <a:pPr algn="l"/>
          <a:r>
            <a:rPr lang="en-GB" sz="1600" b="0" i="0" kern="1200" dirty="0"/>
            <a:t>- Provide funding to support increased public sector recommendations and referrals</a:t>
          </a:r>
        </a:p>
      </dgm:t>
    </dgm:pt>
    <dgm:pt modelId="{3725DE8D-E8B4-4197-A725-CD6F28441AE0}" type="parTrans" cxnId="{044EAC00-4E19-4F37-A82C-A93EC85D3194}">
      <dgm:prSet/>
      <dgm:spPr>
        <a:solidFill>
          <a:srgbClr val="008CCC"/>
        </a:solidFill>
        <a:ln>
          <a:noFill/>
        </a:ln>
        <a:effectLst/>
      </dgm:spPr>
      <dgm:t>
        <a:bodyPr/>
        <a:lstStyle/>
        <a:p>
          <a:endParaRPr lang="en-GB"/>
        </a:p>
      </dgm:t>
    </dgm:pt>
    <dgm:pt modelId="{74DDA846-C7D9-4BDB-BB94-7C1FEAB97EAF}" type="sibTrans" cxnId="{044EAC00-4E19-4F37-A82C-A93EC85D3194}">
      <dgm:prSet/>
      <dgm:spPr/>
      <dgm:t>
        <a:bodyPr/>
        <a:lstStyle/>
        <a:p>
          <a:endParaRPr lang="en-GB"/>
        </a:p>
      </dgm:t>
    </dgm:pt>
    <dgm:pt modelId="{82D4A43D-B45B-4635-89CA-C0A9A392DB3F}">
      <dgm:prSet custT="1"/>
      <dgm:spPr>
        <a:ln w="28575">
          <a:solidFill>
            <a:srgbClr val="008CCC"/>
          </a:solidFill>
        </a:ln>
      </dgm:spPr>
      <dgm:t>
        <a:bodyPr/>
        <a:lstStyle/>
        <a:p>
          <a:pPr marL="0" lvl="0" algn="l" defTabSz="622300">
            <a:lnSpc>
              <a:spcPct val="90000"/>
            </a:lnSpc>
            <a:spcBef>
              <a:spcPct val="0"/>
            </a:spcBef>
            <a:spcAft>
              <a:spcPct val="35000"/>
            </a:spcAft>
            <a:buNone/>
          </a:pPr>
          <a:r>
            <a:rPr lang="en-GB" sz="1600" b="1" kern="1200" dirty="0">
              <a:solidFill>
                <a:srgbClr val="00154D">
                  <a:hueOff val="0"/>
                  <a:satOff val="0"/>
                  <a:lumOff val="0"/>
                  <a:alphaOff val="0"/>
                </a:srgbClr>
              </a:solidFill>
              <a:latin typeface="Arial"/>
              <a:ea typeface="+mn-ea"/>
              <a:cs typeface="+mn-cs"/>
            </a:rPr>
            <a:t>Confidence to challenge the public sector</a:t>
          </a:r>
        </a:p>
        <a:p>
          <a:pPr marL="0" lvl="0" algn="l" defTabSz="622300">
            <a:lnSpc>
              <a:spcPct val="90000"/>
            </a:lnSpc>
            <a:spcBef>
              <a:spcPct val="0"/>
            </a:spcBef>
            <a:spcAft>
              <a:spcPct val="35000"/>
            </a:spcAft>
            <a:buNone/>
          </a:pPr>
          <a:r>
            <a:rPr lang="en-GB" sz="1600" b="1" kern="1200" dirty="0">
              <a:solidFill>
                <a:srgbClr val="00154D">
                  <a:hueOff val="0"/>
                  <a:satOff val="0"/>
                  <a:lumOff val="0"/>
                  <a:alphaOff val="0"/>
                </a:srgbClr>
              </a:solidFill>
              <a:latin typeface="Arial"/>
              <a:ea typeface="+mn-ea"/>
              <a:cs typeface="+mn-cs"/>
            </a:rPr>
            <a:t>- </a:t>
          </a:r>
          <a:r>
            <a:rPr lang="en-GB" sz="1600" b="0" kern="1200" dirty="0">
              <a:solidFill>
                <a:srgbClr val="00154D">
                  <a:hueOff val="0"/>
                  <a:satOff val="0"/>
                  <a:lumOff val="0"/>
                  <a:alphaOff val="0"/>
                </a:srgbClr>
              </a:solidFill>
              <a:latin typeface="Arial"/>
              <a:ea typeface="+mn-ea"/>
              <a:cs typeface="+mn-cs"/>
            </a:rPr>
            <a:t>to challenge decisions taken by the public sector from the perspective of the VCSE’s expertise and local insight. </a:t>
          </a:r>
        </a:p>
        <a:p>
          <a:pPr marL="0" lvl="0" algn="l" defTabSz="622300">
            <a:lnSpc>
              <a:spcPct val="90000"/>
            </a:lnSpc>
            <a:spcBef>
              <a:spcPct val="0"/>
            </a:spcBef>
            <a:spcAft>
              <a:spcPct val="35000"/>
            </a:spcAft>
            <a:buNone/>
          </a:pPr>
          <a:r>
            <a:rPr lang="en-GB" sz="1600" b="0" kern="1200" dirty="0">
              <a:solidFill>
                <a:srgbClr val="00154D">
                  <a:hueOff val="0"/>
                  <a:satOff val="0"/>
                  <a:lumOff val="0"/>
                  <a:alphaOff val="0"/>
                </a:srgbClr>
              </a:solidFill>
              <a:latin typeface="Arial"/>
              <a:ea typeface="+mn-ea"/>
              <a:cs typeface="+mn-cs"/>
            </a:rPr>
            <a:t>- VCSE often trusted more by communities</a:t>
          </a:r>
        </a:p>
      </dgm:t>
    </dgm:pt>
    <dgm:pt modelId="{84DE5328-3E70-46C8-892E-D98E95D3BF40}" type="parTrans" cxnId="{5516078A-D119-4276-9E99-735E6E501142}">
      <dgm:prSet/>
      <dgm:spPr>
        <a:solidFill>
          <a:srgbClr val="008CCC"/>
        </a:solidFill>
        <a:ln>
          <a:noFill/>
        </a:ln>
        <a:effectLst/>
      </dgm:spPr>
      <dgm:t>
        <a:bodyPr/>
        <a:lstStyle/>
        <a:p>
          <a:endParaRPr lang="en-GB"/>
        </a:p>
      </dgm:t>
    </dgm:pt>
    <dgm:pt modelId="{8D548BBF-555A-450E-95E2-284C332E5AE4}" type="sibTrans" cxnId="{5516078A-D119-4276-9E99-735E6E501142}">
      <dgm:prSet/>
      <dgm:spPr/>
      <dgm:t>
        <a:bodyPr/>
        <a:lstStyle/>
        <a:p>
          <a:endParaRPr lang="en-GB"/>
        </a:p>
      </dgm:t>
    </dgm:pt>
    <dgm:pt modelId="{05F81DF8-4358-4D86-876E-4D04B73D0DA7}" type="pres">
      <dgm:prSet presAssocID="{BACE283E-2661-4A07-AC68-D2E3EA806D23}" presName="cycle" presStyleCnt="0">
        <dgm:presLayoutVars>
          <dgm:chMax val="1"/>
          <dgm:dir/>
          <dgm:animLvl val="ctr"/>
          <dgm:resizeHandles val="exact"/>
        </dgm:presLayoutVars>
      </dgm:prSet>
      <dgm:spPr/>
    </dgm:pt>
    <dgm:pt modelId="{E1D19094-DF59-4910-A0FD-DF986B9B4F0B}" type="pres">
      <dgm:prSet presAssocID="{AB0E4CF2-6343-4FE1-AAB2-0ED53BC6D63C}" presName="centerShape" presStyleLbl="node0" presStyleIdx="0" presStyleCnt="1" custLinFactNeighborX="-13856" custLinFactNeighborY="-4128"/>
      <dgm:spPr>
        <a:xfrm>
          <a:off x="4579805" y="2643970"/>
          <a:ext cx="2707552" cy="2707552"/>
        </a:xfrm>
        <a:prstGeom prst="ellipse">
          <a:avLst/>
        </a:prstGeom>
      </dgm:spPr>
    </dgm:pt>
    <dgm:pt modelId="{675D12D0-1379-4A66-8A35-2F32832D1A27}" type="pres">
      <dgm:prSet presAssocID="{D8DE6BD6-05AB-4042-A4FB-256F6F5AC6B9}" presName="parTrans" presStyleLbl="bgSibTrans2D1" presStyleIdx="0" presStyleCnt="4" custLinFactNeighborX="-7137" custLinFactNeighborY="33952"/>
      <dgm:spPr>
        <a:xfrm rot="13761899">
          <a:off x="3215839" y="1738292"/>
          <a:ext cx="2205137" cy="771652"/>
        </a:xfrm>
        <a:prstGeom prst="leftArrow">
          <a:avLst>
            <a:gd name="adj1" fmla="val 60000"/>
            <a:gd name="adj2" fmla="val 50000"/>
          </a:avLst>
        </a:prstGeom>
      </dgm:spPr>
    </dgm:pt>
    <dgm:pt modelId="{3DBF8CE4-8197-434C-87E3-E5842DCE1D9E}" type="pres">
      <dgm:prSet presAssocID="{21B6C39C-CCF4-463B-B375-494F2E49CA18}" presName="node" presStyleLbl="node1" presStyleIdx="0" presStyleCnt="4" custScaleX="312025" custScaleY="117086" custRadScaleRad="126579" custRadScaleInc="74481">
        <dgm:presLayoutVars>
          <dgm:bulletEnabled val="1"/>
        </dgm:presLayoutVars>
      </dgm:prSet>
      <dgm:spPr/>
    </dgm:pt>
    <dgm:pt modelId="{D2FE605D-DD24-46C3-8110-30C27ABBD973}" type="pres">
      <dgm:prSet presAssocID="{1DD5573A-56B3-43EF-8901-04DBC46CE8F0}" presName="parTrans" presStyleLbl="bgSibTrans2D1" presStyleIdx="1" presStyleCnt="4" custLinFactNeighborX="3815" custLinFactNeighborY="13158"/>
      <dgm:spPr>
        <a:xfrm rot="10973478">
          <a:off x="2043933" y="3638053"/>
          <a:ext cx="2572320" cy="771652"/>
        </a:xfrm>
        <a:prstGeom prst="leftArrow">
          <a:avLst>
            <a:gd name="adj1" fmla="val 60000"/>
            <a:gd name="adj2" fmla="val 50000"/>
          </a:avLst>
        </a:prstGeom>
      </dgm:spPr>
    </dgm:pt>
    <dgm:pt modelId="{74C45044-F325-4DBB-8795-72C2C11C3887}" type="pres">
      <dgm:prSet presAssocID="{19499610-FC32-4D8A-8C9F-3A2F1C0E3739}" presName="node" presStyleLbl="node1" presStyleIdx="1" presStyleCnt="4" custScaleX="144855" custScaleY="130199" custRadScaleRad="146888" custRadScaleInc="-132973">
        <dgm:presLayoutVars>
          <dgm:bulletEnabled val="1"/>
        </dgm:presLayoutVars>
      </dgm:prSet>
      <dgm:spPr/>
    </dgm:pt>
    <dgm:pt modelId="{E4EC8ADB-D8EE-4E99-89CF-CE1F69E78917}" type="pres">
      <dgm:prSet presAssocID="{3725DE8D-E8B4-4197-A725-CD6F28441AE0}" presName="parTrans" presStyleLbl="bgSibTrans2D1" presStyleIdx="2" presStyleCnt="4" custScaleX="72176" custLinFactNeighborX="-18379" custLinFactNeighborY="25258"/>
      <dgm:spPr>
        <a:xfrm rot="19198819">
          <a:off x="6660503" y="1996531"/>
          <a:ext cx="2174136" cy="771652"/>
        </a:xfrm>
        <a:prstGeom prst="leftArrow">
          <a:avLst>
            <a:gd name="adj1" fmla="val 60000"/>
            <a:gd name="adj2" fmla="val 50000"/>
          </a:avLst>
        </a:prstGeom>
      </dgm:spPr>
    </dgm:pt>
    <dgm:pt modelId="{70957831-373A-4269-9403-1D2E7E10CB04}" type="pres">
      <dgm:prSet presAssocID="{ED7D8510-3669-4D5D-9346-F49178EDD22D}" presName="node" presStyleLbl="node1" presStyleIdx="2" presStyleCnt="4" custScaleX="131674" custScaleY="104599" custRadScaleRad="113695" custRadScaleInc="50823">
        <dgm:presLayoutVars>
          <dgm:bulletEnabled val="1"/>
        </dgm:presLayoutVars>
      </dgm:prSet>
      <dgm:spPr/>
    </dgm:pt>
    <dgm:pt modelId="{B65A4B39-8740-4B5C-9590-AAB73F9371FD}" type="pres">
      <dgm:prSet presAssocID="{84DE5328-3E70-46C8-892E-D98E95D3BF40}" presName="parTrans" presStyleLbl="bgSibTrans2D1" presStyleIdx="3" presStyleCnt="4" custLinFactNeighborX="-4145" custLinFactNeighborY="-5315"/>
      <dgm:spPr>
        <a:xfrm rot="21241749">
          <a:off x="7215648" y="3250825"/>
          <a:ext cx="2337400" cy="771652"/>
        </a:xfrm>
        <a:prstGeom prst="leftArrow">
          <a:avLst>
            <a:gd name="adj1" fmla="val 60000"/>
            <a:gd name="adj2" fmla="val 50000"/>
          </a:avLst>
        </a:prstGeom>
      </dgm:spPr>
    </dgm:pt>
    <dgm:pt modelId="{0FFDBA9F-D117-440F-BFE2-917A06586B83}" type="pres">
      <dgm:prSet presAssocID="{82D4A43D-B45B-4635-89CA-C0A9A392DB3F}" presName="node" presStyleLbl="node1" presStyleIdx="3" presStyleCnt="4" custScaleX="147207" custScaleY="87151" custRadScaleRad="84157" custRadScaleInc="21500">
        <dgm:presLayoutVars>
          <dgm:bulletEnabled val="1"/>
        </dgm:presLayoutVars>
      </dgm:prSet>
      <dgm:spPr/>
    </dgm:pt>
  </dgm:ptLst>
  <dgm:cxnLst>
    <dgm:cxn modelId="{044EAC00-4E19-4F37-A82C-A93EC85D3194}" srcId="{AB0E4CF2-6343-4FE1-AAB2-0ED53BC6D63C}" destId="{ED7D8510-3669-4D5D-9346-F49178EDD22D}" srcOrd="2" destOrd="0" parTransId="{3725DE8D-E8B4-4197-A725-CD6F28441AE0}" sibTransId="{74DDA846-C7D9-4BDB-BB94-7C1FEAB97EAF}"/>
    <dgm:cxn modelId="{65DBE803-2CB3-4E7B-99E2-FF1E713FAFC4}" type="presOf" srcId="{BACE283E-2661-4A07-AC68-D2E3EA806D23}" destId="{05F81DF8-4358-4D86-876E-4D04B73D0DA7}" srcOrd="0" destOrd="0" presId="urn:microsoft.com/office/officeart/2005/8/layout/radial4"/>
    <dgm:cxn modelId="{26F8B80B-A1CB-4576-8320-E553AE9EB2C4}" type="presOf" srcId="{D8DE6BD6-05AB-4042-A4FB-256F6F5AC6B9}" destId="{675D12D0-1379-4A66-8A35-2F32832D1A27}" srcOrd="0" destOrd="0" presId="urn:microsoft.com/office/officeart/2005/8/layout/radial4"/>
    <dgm:cxn modelId="{54867727-9305-4DCE-B356-5B78A95595EA}" type="presOf" srcId="{1DD5573A-56B3-43EF-8901-04DBC46CE8F0}" destId="{D2FE605D-DD24-46C3-8110-30C27ABBD973}" srcOrd="0" destOrd="0" presId="urn:microsoft.com/office/officeart/2005/8/layout/radial4"/>
    <dgm:cxn modelId="{744C316A-6FA5-4271-ADD1-A58CA84DBBE5}" type="presOf" srcId="{21B6C39C-CCF4-463B-B375-494F2E49CA18}" destId="{3DBF8CE4-8197-434C-87E3-E5842DCE1D9E}" srcOrd="0" destOrd="0" presId="urn:microsoft.com/office/officeart/2005/8/layout/radial4"/>
    <dgm:cxn modelId="{98E00652-C625-4BAA-B573-22EE3FB1632E}" srcId="{AB0E4CF2-6343-4FE1-AAB2-0ED53BC6D63C}" destId="{19499610-FC32-4D8A-8C9F-3A2F1C0E3739}" srcOrd="1" destOrd="0" parTransId="{1DD5573A-56B3-43EF-8901-04DBC46CE8F0}" sibTransId="{ADD63370-C201-48CA-8989-F658DE2C21D3}"/>
    <dgm:cxn modelId="{07389352-1921-4D3C-B454-BE22D36AAF82}" type="presOf" srcId="{82D4A43D-B45B-4635-89CA-C0A9A392DB3F}" destId="{0FFDBA9F-D117-440F-BFE2-917A06586B83}" srcOrd="0" destOrd="0" presId="urn:microsoft.com/office/officeart/2005/8/layout/radial4"/>
    <dgm:cxn modelId="{A1EB577C-46C8-4DF4-B2EB-EBF01E6BA838}" type="presOf" srcId="{3725DE8D-E8B4-4197-A725-CD6F28441AE0}" destId="{E4EC8ADB-D8EE-4E99-89CF-CE1F69E78917}" srcOrd="0" destOrd="0" presId="urn:microsoft.com/office/officeart/2005/8/layout/radial4"/>
    <dgm:cxn modelId="{99C3637F-A157-4C00-A2A9-82046F906A34}" type="presOf" srcId="{ED7D8510-3669-4D5D-9346-F49178EDD22D}" destId="{70957831-373A-4269-9403-1D2E7E10CB04}" srcOrd="0" destOrd="0" presId="urn:microsoft.com/office/officeart/2005/8/layout/radial4"/>
    <dgm:cxn modelId="{5516078A-D119-4276-9E99-735E6E501142}" srcId="{AB0E4CF2-6343-4FE1-AAB2-0ED53BC6D63C}" destId="{82D4A43D-B45B-4635-89CA-C0A9A392DB3F}" srcOrd="3" destOrd="0" parTransId="{84DE5328-3E70-46C8-892E-D98E95D3BF40}" sibTransId="{8D548BBF-555A-450E-95E2-284C332E5AE4}"/>
    <dgm:cxn modelId="{08413D8B-198F-4B05-ABEB-27FB98B71747}" srcId="{AB0E4CF2-6343-4FE1-AAB2-0ED53BC6D63C}" destId="{21B6C39C-CCF4-463B-B375-494F2E49CA18}" srcOrd="0" destOrd="0" parTransId="{D8DE6BD6-05AB-4042-A4FB-256F6F5AC6B9}" sibTransId="{07AE571B-5AB0-478C-AB98-BF1F878A33EC}"/>
    <dgm:cxn modelId="{35D7D5AF-50DC-4826-BD9A-5CC512E3BD87}" type="presOf" srcId="{19499610-FC32-4D8A-8C9F-3A2F1C0E3739}" destId="{74C45044-F325-4DBB-8795-72C2C11C3887}" srcOrd="0" destOrd="0" presId="urn:microsoft.com/office/officeart/2005/8/layout/radial4"/>
    <dgm:cxn modelId="{104049C2-8B5E-4492-9093-6713641CB47F}" type="presOf" srcId="{84DE5328-3E70-46C8-892E-D98E95D3BF40}" destId="{B65A4B39-8740-4B5C-9590-AAB73F9371FD}" srcOrd="0" destOrd="0" presId="urn:microsoft.com/office/officeart/2005/8/layout/radial4"/>
    <dgm:cxn modelId="{579B57F1-072F-4299-AA5D-7F3C2645790F}" type="presOf" srcId="{AB0E4CF2-6343-4FE1-AAB2-0ED53BC6D63C}" destId="{E1D19094-DF59-4910-A0FD-DF986B9B4F0B}" srcOrd="0" destOrd="0" presId="urn:microsoft.com/office/officeart/2005/8/layout/radial4"/>
    <dgm:cxn modelId="{10BBD3FD-8217-4720-8FD9-9FA6025B9C15}" srcId="{BACE283E-2661-4A07-AC68-D2E3EA806D23}" destId="{AB0E4CF2-6343-4FE1-AAB2-0ED53BC6D63C}" srcOrd="0" destOrd="0" parTransId="{F16F36DE-871A-42F7-B6DF-788F8A7E1879}" sibTransId="{587E0774-01AB-45DA-8F02-D3905192ABBB}"/>
    <dgm:cxn modelId="{5335DB15-A098-41C9-974C-2E44F04B79FC}" type="presParOf" srcId="{05F81DF8-4358-4D86-876E-4D04B73D0DA7}" destId="{E1D19094-DF59-4910-A0FD-DF986B9B4F0B}" srcOrd="0" destOrd="0" presId="urn:microsoft.com/office/officeart/2005/8/layout/radial4"/>
    <dgm:cxn modelId="{A7E445DA-F79B-449F-B9B3-5C5701BFC748}" type="presParOf" srcId="{05F81DF8-4358-4D86-876E-4D04B73D0DA7}" destId="{675D12D0-1379-4A66-8A35-2F32832D1A27}" srcOrd="1" destOrd="0" presId="urn:microsoft.com/office/officeart/2005/8/layout/radial4"/>
    <dgm:cxn modelId="{7BF4E776-079F-43FC-A615-985029DEA51B}" type="presParOf" srcId="{05F81DF8-4358-4D86-876E-4D04B73D0DA7}" destId="{3DBF8CE4-8197-434C-87E3-E5842DCE1D9E}" srcOrd="2" destOrd="0" presId="urn:microsoft.com/office/officeart/2005/8/layout/radial4"/>
    <dgm:cxn modelId="{67B42552-EA1B-42F8-9353-8535420B4CC9}" type="presParOf" srcId="{05F81DF8-4358-4D86-876E-4D04B73D0DA7}" destId="{D2FE605D-DD24-46C3-8110-30C27ABBD973}" srcOrd="3" destOrd="0" presId="urn:microsoft.com/office/officeart/2005/8/layout/radial4"/>
    <dgm:cxn modelId="{13CAD897-4B7F-4119-B7B0-EB57A09A6E80}" type="presParOf" srcId="{05F81DF8-4358-4D86-876E-4D04B73D0DA7}" destId="{74C45044-F325-4DBB-8795-72C2C11C3887}" srcOrd="4" destOrd="0" presId="urn:microsoft.com/office/officeart/2005/8/layout/radial4"/>
    <dgm:cxn modelId="{48B08B0B-943C-4B8E-AF5B-60EF2B0A4104}" type="presParOf" srcId="{05F81DF8-4358-4D86-876E-4D04B73D0DA7}" destId="{E4EC8ADB-D8EE-4E99-89CF-CE1F69E78917}" srcOrd="5" destOrd="0" presId="urn:microsoft.com/office/officeart/2005/8/layout/radial4"/>
    <dgm:cxn modelId="{BB5E282B-86F8-421F-81E8-1AB47048D199}" type="presParOf" srcId="{05F81DF8-4358-4D86-876E-4D04B73D0DA7}" destId="{70957831-373A-4269-9403-1D2E7E10CB04}" srcOrd="6" destOrd="0" presId="urn:microsoft.com/office/officeart/2005/8/layout/radial4"/>
    <dgm:cxn modelId="{AFF5859B-E944-405A-8412-109A56AABB55}" type="presParOf" srcId="{05F81DF8-4358-4D86-876E-4D04B73D0DA7}" destId="{B65A4B39-8740-4B5C-9590-AAB73F9371FD}" srcOrd="7" destOrd="0" presId="urn:microsoft.com/office/officeart/2005/8/layout/radial4"/>
    <dgm:cxn modelId="{871B5CEC-DE5F-4544-86EA-972D96ABC5BD}" type="presParOf" srcId="{05F81DF8-4358-4D86-876E-4D04B73D0DA7}" destId="{0FFDBA9F-D117-440F-BFE2-917A06586B83}"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CE283E-2661-4A07-AC68-D2E3EA806D23}"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GB"/>
        </a:p>
      </dgm:t>
    </dgm:pt>
    <dgm:pt modelId="{AB0E4CF2-6343-4FE1-AAB2-0ED53BC6D63C}">
      <dgm:prSet phldrT="[Text]" custT="1"/>
      <dgm:spPr>
        <a:solidFill>
          <a:srgbClr val="00154D"/>
        </a:solidFill>
        <a:ln w="12700" cap="flat" cmpd="sng" algn="ctr">
          <a:solidFill>
            <a:srgbClr val="008CCC">
              <a:shade val="80000"/>
              <a:hueOff val="0"/>
              <a:satOff val="0"/>
              <a:lumOff val="0"/>
              <a:alphaOff val="0"/>
            </a:srgb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GB" sz="2000" b="1" kern="1200" dirty="0">
              <a:solidFill>
                <a:prstClr val="white"/>
              </a:solidFill>
              <a:latin typeface="Arial"/>
              <a:ea typeface="+mn-ea"/>
              <a:cs typeface="+mn-cs"/>
            </a:rPr>
            <a:t>Relationship with the public sector</a:t>
          </a:r>
        </a:p>
      </dgm:t>
    </dgm:pt>
    <dgm:pt modelId="{F16F36DE-871A-42F7-B6DF-788F8A7E1879}" type="parTrans" cxnId="{10BBD3FD-8217-4720-8FD9-9FA6025B9C15}">
      <dgm:prSet/>
      <dgm:spPr/>
      <dgm:t>
        <a:bodyPr/>
        <a:lstStyle/>
        <a:p>
          <a:endParaRPr lang="en-GB"/>
        </a:p>
      </dgm:t>
    </dgm:pt>
    <dgm:pt modelId="{587E0774-01AB-45DA-8F02-D3905192ABBB}" type="sibTrans" cxnId="{10BBD3FD-8217-4720-8FD9-9FA6025B9C15}">
      <dgm:prSet/>
      <dgm:spPr/>
      <dgm:t>
        <a:bodyPr/>
        <a:lstStyle/>
        <a:p>
          <a:endParaRPr lang="en-GB"/>
        </a:p>
      </dgm:t>
    </dgm:pt>
    <dgm:pt modelId="{21B6C39C-CCF4-463B-B375-494F2E49CA18}">
      <dgm:prSet phldrT="[Text]" custT="1"/>
      <dgm:spPr>
        <a:ln w="28575">
          <a:solidFill>
            <a:srgbClr val="008CCC"/>
          </a:solidFill>
        </a:ln>
      </dgm:spPr>
      <dgm:t>
        <a:bodyPr/>
        <a:lstStyle/>
        <a:p>
          <a:pPr algn="l"/>
          <a:r>
            <a:rPr lang="en-GB" sz="1800" b="1"/>
            <a:t>Demands </a:t>
          </a:r>
          <a:r>
            <a:rPr lang="en-GB" sz="1800" b="1" dirty="0"/>
            <a:t>made without the provision of additional resources:</a:t>
          </a:r>
        </a:p>
        <a:p>
          <a:pPr algn="l"/>
          <a:r>
            <a:rPr lang="en-GB" sz="1800" b="0" dirty="0"/>
            <a:t>- Some organisations reported that public sector organisations asked for their input or referred clients to them, but provided no additional resources. </a:t>
          </a:r>
        </a:p>
        <a:p>
          <a:pPr algn="l"/>
          <a:r>
            <a:rPr lang="en-GB" sz="1800" b="0" dirty="0"/>
            <a:t>- Suggestions that the public sector could share its own resources with VCSE workers (e.g. internal training, physical space, equipment, services). </a:t>
          </a:r>
        </a:p>
      </dgm:t>
    </dgm:pt>
    <dgm:pt modelId="{D8DE6BD6-05AB-4042-A4FB-256F6F5AC6B9}" type="parTrans" cxnId="{08413D8B-198F-4B05-ABEB-27FB98B71747}">
      <dgm:prSet/>
      <dgm:spPr>
        <a:solidFill>
          <a:srgbClr val="008CCC"/>
        </a:solidFill>
        <a:ln>
          <a:noFill/>
        </a:ln>
        <a:effectLst/>
      </dgm:spPr>
      <dgm:t>
        <a:bodyPr/>
        <a:lstStyle/>
        <a:p>
          <a:endParaRPr lang="en-GB"/>
        </a:p>
      </dgm:t>
    </dgm:pt>
    <dgm:pt modelId="{07AE571B-5AB0-478C-AB98-BF1F878A33EC}" type="sibTrans" cxnId="{08413D8B-198F-4B05-ABEB-27FB98B71747}">
      <dgm:prSet/>
      <dgm:spPr/>
      <dgm:t>
        <a:bodyPr/>
        <a:lstStyle/>
        <a:p>
          <a:endParaRPr lang="en-GB"/>
        </a:p>
      </dgm:t>
    </dgm:pt>
    <dgm:pt modelId="{19499610-FC32-4D8A-8C9F-3A2F1C0E3739}">
      <dgm:prSet phldrT="[Text]" custT="1"/>
      <dgm:spPr>
        <a:ln w="28575">
          <a:solidFill>
            <a:srgbClr val="008CCC"/>
          </a:solidFill>
        </a:ln>
      </dgm:spPr>
      <dgm:t>
        <a:bodyPr/>
        <a:lstStyle/>
        <a:p>
          <a:pPr algn="l"/>
          <a:r>
            <a:rPr lang="en-GB" sz="1800" b="1" dirty="0"/>
            <a:t>Lack of recognition and involvement</a:t>
          </a:r>
        </a:p>
        <a:p>
          <a:pPr algn="l"/>
          <a:r>
            <a:rPr lang="en-GB" sz="1800" b="0" dirty="0"/>
            <a:t>- Excluding the VCSE from the design of new services or strategic plans. </a:t>
          </a:r>
        </a:p>
        <a:p>
          <a:pPr algn="l"/>
          <a:r>
            <a:rPr lang="en-GB" sz="1800" b="0" dirty="0"/>
            <a:t>- Tendency of public sector to ‘reinvent the wheel’, rather than building on VCSE-driven work that is already running.</a:t>
          </a:r>
        </a:p>
      </dgm:t>
    </dgm:pt>
    <dgm:pt modelId="{1DD5573A-56B3-43EF-8901-04DBC46CE8F0}" type="parTrans" cxnId="{98E00652-C625-4BAA-B573-22EE3FB1632E}">
      <dgm:prSet/>
      <dgm:spPr>
        <a:solidFill>
          <a:srgbClr val="008CCC"/>
        </a:solidFill>
        <a:ln>
          <a:noFill/>
        </a:ln>
        <a:effectLst/>
      </dgm:spPr>
      <dgm:t>
        <a:bodyPr/>
        <a:lstStyle/>
        <a:p>
          <a:endParaRPr lang="en-GB"/>
        </a:p>
      </dgm:t>
    </dgm:pt>
    <dgm:pt modelId="{ADD63370-C201-48CA-8989-F658DE2C21D3}" type="sibTrans" cxnId="{98E00652-C625-4BAA-B573-22EE3FB1632E}">
      <dgm:prSet/>
      <dgm:spPr/>
      <dgm:t>
        <a:bodyPr/>
        <a:lstStyle/>
        <a:p>
          <a:endParaRPr lang="en-GB"/>
        </a:p>
      </dgm:t>
    </dgm:pt>
    <dgm:pt modelId="{ED7D8510-3669-4D5D-9346-F49178EDD22D}">
      <dgm:prSet phldrT="[Text]" custT="1"/>
      <dgm:spPr>
        <a:ln w="28575">
          <a:solidFill>
            <a:srgbClr val="008CCC"/>
          </a:solidFill>
        </a:ln>
      </dgm:spPr>
      <dgm:t>
        <a:bodyPr/>
        <a:lstStyle/>
        <a:p>
          <a:pPr algn="l"/>
          <a:r>
            <a:rPr lang="en-GB" sz="1800" b="1" kern="1200" dirty="0"/>
            <a:t>A relationship defined by an imbalance</a:t>
          </a:r>
        </a:p>
        <a:p>
          <a:pPr algn="l"/>
          <a:r>
            <a:rPr lang="en-GB" sz="1800" b="1" kern="1200" dirty="0"/>
            <a:t>- </a:t>
          </a:r>
          <a:r>
            <a:rPr lang="en-GB" sz="1800" b="0" kern="1200" dirty="0"/>
            <a:t>Not treated as partners</a:t>
          </a:r>
        </a:p>
        <a:p>
          <a:pPr algn="l"/>
          <a:r>
            <a:rPr lang="en-GB" sz="1800" b="0" i="0" kern="1200" dirty="0"/>
            <a:t>- Expertise not recognised</a:t>
          </a:r>
        </a:p>
        <a:p>
          <a:pPr algn="l"/>
          <a:r>
            <a:rPr lang="en-GB" sz="1800" b="0" i="0" kern="1200" dirty="0"/>
            <a:t>- Track record of success not acknowledged</a:t>
          </a:r>
        </a:p>
        <a:p>
          <a:pPr algn="l"/>
          <a:r>
            <a:rPr lang="en-GB" sz="1800" b="0" i="0" kern="1200" dirty="0"/>
            <a:t>- Precarious relationship that is often dependent on a particular officer or funding streams. </a:t>
          </a:r>
        </a:p>
      </dgm:t>
    </dgm:pt>
    <dgm:pt modelId="{3725DE8D-E8B4-4197-A725-CD6F28441AE0}" type="parTrans" cxnId="{044EAC00-4E19-4F37-A82C-A93EC85D3194}">
      <dgm:prSet/>
      <dgm:spPr>
        <a:solidFill>
          <a:srgbClr val="008CCC"/>
        </a:solidFill>
        <a:ln>
          <a:noFill/>
        </a:ln>
        <a:effectLst/>
      </dgm:spPr>
      <dgm:t>
        <a:bodyPr/>
        <a:lstStyle/>
        <a:p>
          <a:endParaRPr lang="en-GB"/>
        </a:p>
      </dgm:t>
    </dgm:pt>
    <dgm:pt modelId="{74DDA846-C7D9-4BDB-BB94-7C1FEAB97EAF}" type="sibTrans" cxnId="{044EAC00-4E19-4F37-A82C-A93EC85D3194}">
      <dgm:prSet/>
      <dgm:spPr/>
      <dgm:t>
        <a:bodyPr/>
        <a:lstStyle/>
        <a:p>
          <a:endParaRPr lang="en-GB"/>
        </a:p>
      </dgm:t>
    </dgm:pt>
    <dgm:pt modelId="{05F81DF8-4358-4D86-876E-4D04B73D0DA7}" type="pres">
      <dgm:prSet presAssocID="{BACE283E-2661-4A07-AC68-D2E3EA806D23}" presName="cycle" presStyleCnt="0">
        <dgm:presLayoutVars>
          <dgm:chMax val="1"/>
          <dgm:dir/>
          <dgm:animLvl val="ctr"/>
          <dgm:resizeHandles val="exact"/>
        </dgm:presLayoutVars>
      </dgm:prSet>
      <dgm:spPr/>
    </dgm:pt>
    <dgm:pt modelId="{E1D19094-DF59-4910-A0FD-DF986B9B4F0B}" type="pres">
      <dgm:prSet presAssocID="{AB0E4CF2-6343-4FE1-AAB2-0ED53BC6D63C}" presName="centerShape" presStyleLbl="node0" presStyleIdx="0" presStyleCnt="1" custLinFactNeighborX="-12196" custLinFactNeighborY="-1638"/>
      <dgm:spPr>
        <a:xfrm>
          <a:off x="5128838" y="2978560"/>
          <a:ext cx="2422051" cy="2422051"/>
        </a:xfrm>
        <a:prstGeom prst="ellipse">
          <a:avLst/>
        </a:prstGeom>
      </dgm:spPr>
    </dgm:pt>
    <dgm:pt modelId="{675D12D0-1379-4A66-8A35-2F32832D1A27}" type="pres">
      <dgm:prSet presAssocID="{D8DE6BD6-05AB-4042-A4FB-256F6F5AC6B9}" presName="parTrans" presStyleLbl="bgSibTrans2D1" presStyleIdx="0" presStyleCnt="3" custLinFactNeighborX="1565" custLinFactNeighborY="1317"/>
      <dgm:spPr>
        <a:xfrm rot="14335841">
          <a:off x="4090311" y="1810641"/>
          <a:ext cx="2103215" cy="690284"/>
        </a:xfrm>
        <a:prstGeom prst="leftArrow">
          <a:avLst>
            <a:gd name="adj1" fmla="val 60000"/>
            <a:gd name="adj2" fmla="val 50000"/>
          </a:avLst>
        </a:prstGeom>
      </dgm:spPr>
    </dgm:pt>
    <dgm:pt modelId="{3DBF8CE4-8197-434C-87E3-E5842DCE1D9E}" type="pres">
      <dgm:prSet presAssocID="{21B6C39C-CCF4-463B-B375-494F2E49CA18}" presName="node" presStyleLbl="node1" presStyleIdx="0" presStyleCnt="3" custScaleX="355871" custScaleY="107230" custRadScaleRad="132966" custRadScaleInc="18199">
        <dgm:presLayoutVars>
          <dgm:bulletEnabled val="1"/>
        </dgm:presLayoutVars>
      </dgm:prSet>
      <dgm:spPr/>
    </dgm:pt>
    <dgm:pt modelId="{D2FE605D-DD24-46C3-8110-30C27ABBD973}" type="pres">
      <dgm:prSet presAssocID="{1DD5573A-56B3-43EF-8901-04DBC46CE8F0}" presName="parTrans" presStyleLbl="bgSibTrans2D1" presStyleIdx="1" presStyleCnt="3" custLinFactNeighborX="5030" custLinFactNeighborY="-42833"/>
      <dgm:spPr>
        <a:xfrm rot="11033489">
          <a:off x="2216320" y="3792499"/>
          <a:ext cx="2868145" cy="690284"/>
        </a:xfrm>
        <a:prstGeom prst="leftArrow">
          <a:avLst>
            <a:gd name="adj1" fmla="val 60000"/>
            <a:gd name="adj2" fmla="val 50000"/>
          </a:avLst>
        </a:prstGeom>
      </dgm:spPr>
    </dgm:pt>
    <dgm:pt modelId="{74C45044-F325-4DBB-8795-72C2C11C3887}" type="pres">
      <dgm:prSet presAssocID="{19499610-FC32-4D8A-8C9F-3A2F1C0E3739}" presName="node" presStyleLbl="node1" presStyleIdx="1" presStyleCnt="3" custScaleX="185781" custScaleY="126221" custRadScaleRad="154628" custRadScaleInc="-138907">
        <dgm:presLayoutVars>
          <dgm:bulletEnabled val="1"/>
        </dgm:presLayoutVars>
      </dgm:prSet>
      <dgm:spPr/>
    </dgm:pt>
    <dgm:pt modelId="{E4EC8ADB-D8EE-4E99-89CF-CE1F69E78917}" type="pres">
      <dgm:prSet presAssocID="{3725DE8D-E8B4-4197-A725-CD6F28441AE0}" presName="parTrans" presStyleLbl="bgSibTrans2D1" presStyleIdx="2" presStyleCnt="3" custScaleX="66178" custLinFactNeighborX="-16946" custLinFactNeighborY="43597"/>
      <dgm:spPr>
        <a:xfrm rot="20113757">
          <a:off x="7457926" y="2972868"/>
          <a:ext cx="1881989" cy="690284"/>
        </a:xfrm>
        <a:prstGeom prst="leftArrow">
          <a:avLst>
            <a:gd name="adj1" fmla="val 60000"/>
            <a:gd name="adj2" fmla="val 50000"/>
          </a:avLst>
        </a:prstGeom>
      </dgm:spPr>
    </dgm:pt>
    <dgm:pt modelId="{70957831-373A-4269-9403-1D2E7E10CB04}" type="pres">
      <dgm:prSet presAssocID="{ED7D8510-3669-4D5D-9346-F49178EDD22D}" presName="node" presStyleLbl="node1" presStyleIdx="2" presStyleCnt="3" custScaleX="129977" custScaleY="178299" custRadScaleRad="108189" custRadScaleInc="4890">
        <dgm:presLayoutVars>
          <dgm:bulletEnabled val="1"/>
        </dgm:presLayoutVars>
      </dgm:prSet>
      <dgm:spPr/>
    </dgm:pt>
  </dgm:ptLst>
  <dgm:cxnLst>
    <dgm:cxn modelId="{044EAC00-4E19-4F37-A82C-A93EC85D3194}" srcId="{AB0E4CF2-6343-4FE1-AAB2-0ED53BC6D63C}" destId="{ED7D8510-3669-4D5D-9346-F49178EDD22D}" srcOrd="2" destOrd="0" parTransId="{3725DE8D-E8B4-4197-A725-CD6F28441AE0}" sibTransId="{74DDA846-C7D9-4BDB-BB94-7C1FEAB97EAF}"/>
    <dgm:cxn modelId="{65DBE803-2CB3-4E7B-99E2-FF1E713FAFC4}" type="presOf" srcId="{BACE283E-2661-4A07-AC68-D2E3EA806D23}" destId="{05F81DF8-4358-4D86-876E-4D04B73D0DA7}" srcOrd="0" destOrd="0" presId="urn:microsoft.com/office/officeart/2005/8/layout/radial4"/>
    <dgm:cxn modelId="{26F8B80B-A1CB-4576-8320-E553AE9EB2C4}" type="presOf" srcId="{D8DE6BD6-05AB-4042-A4FB-256F6F5AC6B9}" destId="{675D12D0-1379-4A66-8A35-2F32832D1A27}" srcOrd="0" destOrd="0" presId="urn:microsoft.com/office/officeart/2005/8/layout/radial4"/>
    <dgm:cxn modelId="{54867727-9305-4DCE-B356-5B78A95595EA}" type="presOf" srcId="{1DD5573A-56B3-43EF-8901-04DBC46CE8F0}" destId="{D2FE605D-DD24-46C3-8110-30C27ABBD973}" srcOrd="0" destOrd="0" presId="urn:microsoft.com/office/officeart/2005/8/layout/radial4"/>
    <dgm:cxn modelId="{744C316A-6FA5-4271-ADD1-A58CA84DBBE5}" type="presOf" srcId="{21B6C39C-CCF4-463B-B375-494F2E49CA18}" destId="{3DBF8CE4-8197-434C-87E3-E5842DCE1D9E}" srcOrd="0" destOrd="0" presId="urn:microsoft.com/office/officeart/2005/8/layout/radial4"/>
    <dgm:cxn modelId="{98E00652-C625-4BAA-B573-22EE3FB1632E}" srcId="{AB0E4CF2-6343-4FE1-AAB2-0ED53BC6D63C}" destId="{19499610-FC32-4D8A-8C9F-3A2F1C0E3739}" srcOrd="1" destOrd="0" parTransId="{1DD5573A-56B3-43EF-8901-04DBC46CE8F0}" sibTransId="{ADD63370-C201-48CA-8989-F658DE2C21D3}"/>
    <dgm:cxn modelId="{A1EB577C-46C8-4DF4-B2EB-EBF01E6BA838}" type="presOf" srcId="{3725DE8D-E8B4-4197-A725-CD6F28441AE0}" destId="{E4EC8ADB-D8EE-4E99-89CF-CE1F69E78917}" srcOrd="0" destOrd="0" presId="urn:microsoft.com/office/officeart/2005/8/layout/radial4"/>
    <dgm:cxn modelId="{99C3637F-A157-4C00-A2A9-82046F906A34}" type="presOf" srcId="{ED7D8510-3669-4D5D-9346-F49178EDD22D}" destId="{70957831-373A-4269-9403-1D2E7E10CB04}" srcOrd="0" destOrd="0" presId="urn:microsoft.com/office/officeart/2005/8/layout/radial4"/>
    <dgm:cxn modelId="{08413D8B-198F-4B05-ABEB-27FB98B71747}" srcId="{AB0E4CF2-6343-4FE1-AAB2-0ED53BC6D63C}" destId="{21B6C39C-CCF4-463B-B375-494F2E49CA18}" srcOrd="0" destOrd="0" parTransId="{D8DE6BD6-05AB-4042-A4FB-256F6F5AC6B9}" sibTransId="{07AE571B-5AB0-478C-AB98-BF1F878A33EC}"/>
    <dgm:cxn modelId="{35D7D5AF-50DC-4826-BD9A-5CC512E3BD87}" type="presOf" srcId="{19499610-FC32-4D8A-8C9F-3A2F1C0E3739}" destId="{74C45044-F325-4DBB-8795-72C2C11C3887}" srcOrd="0" destOrd="0" presId="urn:microsoft.com/office/officeart/2005/8/layout/radial4"/>
    <dgm:cxn modelId="{579B57F1-072F-4299-AA5D-7F3C2645790F}" type="presOf" srcId="{AB0E4CF2-6343-4FE1-AAB2-0ED53BC6D63C}" destId="{E1D19094-DF59-4910-A0FD-DF986B9B4F0B}" srcOrd="0" destOrd="0" presId="urn:microsoft.com/office/officeart/2005/8/layout/radial4"/>
    <dgm:cxn modelId="{10BBD3FD-8217-4720-8FD9-9FA6025B9C15}" srcId="{BACE283E-2661-4A07-AC68-D2E3EA806D23}" destId="{AB0E4CF2-6343-4FE1-AAB2-0ED53BC6D63C}" srcOrd="0" destOrd="0" parTransId="{F16F36DE-871A-42F7-B6DF-788F8A7E1879}" sibTransId="{587E0774-01AB-45DA-8F02-D3905192ABBB}"/>
    <dgm:cxn modelId="{5335DB15-A098-41C9-974C-2E44F04B79FC}" type="presParOf" srcId="{05F81DF8-4358-4D86-876E-4D04B73D0DA7}" destId="{E1D19094-DF59-4910-A0FD-DF986B9B4F0B}" srcOrd="0" destOrd="0" presId="urn:microsoft.com/office/officeart/2005/8/layout/radial4"/>
    <dgm:cxn modelId="{A7E445DA-F79B-449F-B9B3-5C5701BFC748}" type="presParOf" srcId="{05F81DF8-4358-4D86-876E-4D04B73D0DA7}" destId="{675D12D0-1379-4A66-8A35-2F32832D1A27}" srcOrd="1" destOrd="0" presId="urn:microsoft.com/office/officeart/2005/8/layout/radial4"/>
    <dgm:cxn modelId="{7BF4E776-079F-43FC-A615-985029DEA51B}" type="presParOf" srcId="{05F81DF8-4358-4D86-876E-4D04B73D0DA7}" destId="{3DBF8CE4-8197-434C-87E3-E5842DCE1D9E}" srcOrd="2" destOrd="0" presId="urn:microsoft.com/office/officeart/2005/8/layout/radial4"/>
    <dgm:cxn modelId="{67B42552-EA1B-42F8-9353-8535420B4CC9}" type="presParOf" srcId="{05F81DF8-4358-4D86-876E-4D04B73D0DA7}" destId="{D2FE605D-DD24-46C3-8110-30C27ABBD973}" srcOrd="3" destOrd="0" presId="urn:microsoft.com/office/officeart/2005/8/layout/radial4"/>
    <dgm:cxn modelId="{13CAD897-4B7F-4119-B7B0-EB57A09A6E80}" type="presParOf" srcId="{05F81DF8-4358-4D86-876E-4D04B73D0DA7}" destId="{74C45044-F325-4DBB-8795-72C2C11C3887}" srcOrd="4" destOrd="0" presId="urn:microsoft.com/office/officeart/2005/8/layout/radial4"/>
    <dgm:cxn modelId="{48B08B0B-943C-4B8E-AF5B-60EF2B0A4104}" type="presParOf" srcId="{05F81DF8-4358-4D86-876E-4D04B73D0DA7}" destId="{E4EC8ADB-D8EE-4E99-89CF-CE1F69E78917}" srcOrd="5" destOrd="0" presId="urn:microsoft.com/office/officeart/2005/8/layout/radial4"/>
    <dgm:cxn modelId="{BB5E282B-86F8-421F-81E8-1AB47048D199}" type="presParOf" srcId="{05F81DF8-4358-4D86-876E-4D04B73D0DA7}" destId="{70957831-373A-4269-9403-1D2E7E10CB0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9094-DF59-4910-A0FD-DF986B9B4F0B}">
      <dsp:nvSpPr>
        <dsp:cNvPr id="0" name=""/>
        <dsp:cNvSpPr/>
      </dsp:nvSpPr>
      <dsp:spPr>
        <a:xfrm>
          <a:off x="4388889" y="2413773"/>
          <a:ext cx="2436199" cy="2335513"/>
        </a:xfrm>
        <a:prstGeom prst="ellipse">
          <a:avLst/>
        </a:prstGeom>
        <a:solidFill>
          <a:schemeClr val="tx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Strengths and Opportunities</a:t>
          </a:r>
        </a:p>
      </dsp:txBody>
      <dsp:txXfrm>
        <a:off x="4745662" y="2755801"/>
        <a:ext cx="1722653" cy="1651457"/>
      </dsp:txXfrm>
    </dsp:sp>
    <dsp:sp modelId="{E4EC8ADB-D8EE-4E99-89CF-CE1F69E78917}">
      <dsp:nvSpPr>
        <dsp:cNvPr id="0" name=""/>
        <dsp:cNvSpPr/>
      </dsp:nvSpPr>
      <dsp:spPr>
        <a:xfrm rot="12878645">
          <a:off x="3736524" y="1528014"/>
          <a:ext cx="1683749" cy="915610"/>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70957831-373A-4269-9403-1D2E7E10CB04}">
      <dsp:nvSpPr>
        <dsp:cNvPr id="0" name=""/>
        <dsp:cNvSpPr/>
      </dsp:nvSpPr>
      <dsp:spPr>
        <a:xfrm>
          <a:off x="147811" y="64119"/>
          <a:ext cx="4067081" cy="4911384"/>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endParaRPr lang="en-GB" sz="1400" b="0" i="0" kern="1200" dirty="0"/>
        </a:p>
      </dsp:txBody>
      <dsp:txXfrm>
        <a:off x="266932" y="183240"/>
        <a:ext cx="3828839" cy="4673142"/>
      </dsp:txXfrm>
    </dsp:sp>
    <dsp:sp modelId="{B65A4B39-8740-4B5C-9590-AAB73F9371FD}">
      <dsp:nvSpPr>
        <dsp:cNvPr id="0" name=""/>
        <dsp:cNvSpPr/>
      </dsp:nvSpPr>
      <dsp:spPr>
        <a:xfrm rot="19648820">
          <a:off x="5707015" y="1341961"/>
          <a:ext cx="2297935" cy="915610"/>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0FFDBA9F-D117-440F-BFE2-917A06586B83}">
      <dsp:nvSpPr>
        <dsp:cNvPr id="0" name=""/>
        <dsp:cNvSpPr/>
      </dsp:nvSpPr>
      <dsp:spPr>
        <a:xfrm>
          <a:off x="6852515" y="-11"/>
          <a:ext cx="4460885" cy="4969202"/>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622300">
            <a:lnSpc>
              <a:spcPct val="90000"/>
            </a:lnSpc>
            <a:spcBef>
              <a:spcPct val="0"/>
            </a:spcBef>
            <a:spcAft>
              <a:spcPct val="35000"/>
            </a:spcAft>
            <a:buNone/>
          </a:pPr>
          <a:r>
            <a:rPr lang="en-GB" sz="2000" b="1" kern="1200" dirty="0">
              <a:solidFill>
                <a:srgbClr val="00154D">
                  <a:hueOff val="0"/>
                  <a:satOff val="0"/>
                  <a:lumOff val="0"/>
                  <a:alphaOff val="0"/>
                </a:srgbClr>
              </a:solidFill>
              <a:latin typeface="Arial"/>
              <a:ea typeface="+mn-ea"/>
              <a:cs typeface="+mn-cs"/>
            </a:rPr>
            <a:t>Opportunities:</a:t>
          </a:r>
        </a:p>
        <a:p>
          <a:pPr marL="0" lvl="0" indent="-22860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Sharing knowledge</a:t>
          </a:r>
        </a:p>
        <a:p>
          <a:pPr marL="0" lvl="0" indent="-22860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Pooling resources</a:t>
          </a:r>
          <a:endParaRPr lang="en-GB" sz="2000" b="1" kern="1200" dirty="0">
            <a:solidFill>
              <a:srgbClr val="00154D">
                <a:hueOff val="0"/>
                <a:satOff val="0"/>
                <a:lumOff val="0"/>
                <a:alphaOff val="0"/>
              </a:srgbClr>
            </a:solidFill>
            <a:latin typeface="Arial"/>
            <a:ea typeface="+mn-ea"/>
            <a:cs typeface="+mn-cs"/>
          </a:endParaRPr>
        </a:p>
        <a:p>
          <a:pPr marL="0" lvl="0" indent="-22860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VCSE Alliance – can facilitate collaboration, knowledge-sharing, and resource-sharing.</a:t>
          </a:r>
          <a:endParaRPr lang="en-GB" sz="2000" b="1" kern="1200" dirty="0">
            <a:solidFill>
              <a:srgbClr val="00154D">
                <a:hueOff val="0"/>
                <a:satOff val="0"/>
                <a:lumOff val="0"/>
                <a:alphaOff val="0"/>
              </a:srgbClr>
            </a:solidFill>
            <a:latin typeface="Arial"/>
            <a:ea typeface="+mn-ea"/>
            <a:cs typeface="+mn-cs"/>
          </a:endParaRPr>
        </a:p>
        <a:p>
          <a:pPr marL="0" lvl="0" indent="-22860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Public sector investment in the VCSE could reduce pressure on public services and provide place-based expertise. </a:t>
          </a:r>
        </a:p>
        <a:p>
          <a:pPr marL="0" lvl="0" indent="-22860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Co-production. </a:t>
          </a:r>
        </a:p>
        <a:p>
          <a:pPr marL="0" lvl="0" indent="-22860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Collaborative funding applications</a:t>
          </a:r>
        </a:p>
        <a:p>
          <a:pPr marL="0" lvl="0" indent="-228600" algn="l" defTabSz="622300">
            <a:lnSpc>
              <a:spcPct val="90000"/>
            </a:lnSpc>
            <a:spcBef>
              <a:spcPct val="0"/>
            </a:spcBef>
            <a:spcAft>
              <a:spcPct val="35000"/>
            </a:spcAft>
            <a:buFont typeface="Wingdings" panose="05000000000000000000" pitchFamily="2" charset="2"/>
            <a:buChar char="v"/>
          </a:pPr>
          <a:r>
            <a:rPr lang="en-GB" sz="2000" b="0" kern="1200" dirty="0">
              <a:solidFill>
                <a:srgbClr val="00154D">
                  <a:hueOff val="0"/>
                  <a:satOff val="0"/>
                  <a:lumOff val="0"/>
                  <a:alphaOff val="0"/>
                </a:srgbClr>
              </a:solidFill>
              <a:latin typeface="Arial"/>
              <a:ea typeface="+mn-ea"/>
              <a:cs typeface="+mn-cs"/>
            </a:rPr>
            <a:t> Working with the private sector </a:t>
          </a:r>
        </a:p>
        <a:p>
          <a:pPr marL="0" lvl="0" indent="-114300" algn="l" defTabSz="622300">
            <a:lnSpc>
              <a:spcPct val="90000"/>
            </a:lnSpc>
            <a:spcBef>
              <a:spcPct val="0"/>
            </a:spcBef>
            <a:spcAft>
              <a:spcPct val="35000"/>
            </a:spcAft>
            <a:buFont typeface="Wingdings" panose="05000000000000000000" pitchFamily="2" charset="2"/>
            <a:buChar char="v"/>
          </a:pPr>
          <a:endParaRPr lang="en-GB" sz="1400" b="0" kern="1200" dirty="0">
            <a:solidFill>
              <a:srgbClr val="00154D">
                <a:hueOff val="0"/>
                <a:satOff val="0"/>
                <a:lumOff val="0"/>
                <a:alphaOff val="0"/>
              </a:srgbClr>
            </a:solidFill>
            <a:latin typeface="Arial"/>
            <a:ea typeface="+mn-ea"/>
            <a:cs typeface="+mn-cs"/>
          </a:endParaRPr>
        </a:p>
      </dsp:txBody>
      <dsp:txXfrm>
        <a:off x="6983170" y="130644"/>
        <a:ext cx="4199575" cy="4707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9094-DF59-4910-A0FD-DF986B9B4F0B}">
      <dsp:nvSpPr>
        <dsp:cNvPr id="0" name=""/>
        <dsp:cNvSpPr/>
      </dsp:nvSpPr>
      <dsp:spPr>
        <a:xfrm>
          <a:off x="4586401" y="2356109"/>
          <a:ext cx="2436199" cy="2335513"/>
        </a:xfrm>
        <a:prstGeom prst="ellipse">
          <a:avLst/>
        </a:prstGeom>
        <a:solidFill>
          <a:srgbClr val="00154D"/>
        </a:solidFill>
        <a:ln w="12700" cap="flat" cmpd="sng" algn="ctr">
          <a:solidFill>
            <a:srgbClr val="008CCC">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prstClr val="white"/>
              </a:solidFill>
              <a:latin typeface="Arial"/>
              <a:ea typeface="+mn-ea"/>
              <a:cs typeface="+mn-cs"/>
            </a:rPr>
            <a:t>Gaps in the provision of services for communities</a:t>
          </a:r>
        </a:p>
      </dsp:txBody>
      <dsp:txXfrm>
        <a:off x="4943174" y="2698137"/>
        <a:ext cx="1722653" cy="1651457"/>
      </dsp:txXfrm>
    </dsp:sp>
    <dsp:sp modelId="{E4EC8ADB-D8EE-4E99-89CF-CE1F69E78917}">
      <dsp:nvSpPr>
        <dsp:cNvPr id="0" name=""/>
        <dsp:cNvSpPr/>
      </dsp:nvSpPr>
      <dsp:spPr>
        <a:xfrm rot="13519508">
          <a:off x="3748040" y="1368500"/>
          <a:ext cx="1790721" cy="915610"/>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70957831-373A-4269-9403-1D2E7E10CB04}">
      <dsp:nvSpPr>
        <dsp:cNvPr id="0" name=""/>
        <dsp:cNvSpPr/>
      </dsp:nvSpPr>
      <dsp:spPr>
        <a:xfrm>
          <a:off x="96816" y="-83505"/>
          <a:ext cx="4294946" cy="4943735"/>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b="1" kern="1200" dirty="0"/>
            <a:t>Gaps in local services increase demand and reduce capacity for VCSE support. </a:t>
          </a:r>
        </a:p>
        <a:p>
          <a:pPr marL="0" lvl="0" indent="0" algn="l" defTabSz="800100">
            <a:lnSpc>
              <a:spcPct val="90000"/>
            </a:lnSpc>
            <a:spcBef>
              <a:spcPct val="0"/>
            </a:spcBef>
            <a:spcAft>
              <a:spcPct val="35000"/>
            </a:spcAft>
            <a:buNone/>
          </a:pPr>
          <a:r>
            <a:rPr lang="en-GB" sz="1800" b="0" i="1" kern="1200" dirty="0"/>
            <a:t>Gaps: </a:t>
          </a:r>
        </a:p>
        <a:p>
          <a:pPr marL="0" lvl="0" indent="0" algn="l" defTabSz="800100">
            <a:lnSpc>
              <a:spcPct val="90000"/>
            </a:lnSpc>
            <a:spcBef>
              <a:spcPct val="0"/>
            </a:spcBef>
            <a:spcAft>
              <a:spcPct val="35000"/>
            </a:spcAft>
            <a:buNone/>
          </a:pPr>
          <a:r>
            <a:rPr lang="en-GB" sz="1800" b="1" kern="1200" dirty="0"/>
            <a:t>- </a:t>
          </a:r>
          <a:r>
            <a:rPr lang="en-GB" sz="1800" b="0" kern="1200" dirty="0"/>
            <a:t>Health services</a:t>
          </a:r>
        </a:p>
        <a:p>
          <a:pPr marL="0" lvl="0" indent="0" algn="l" defTabSz="800100">
            <a:lnSpc>
              <a:spcPct val="90000"/>
            </a:lnSpc>
            <a:spcBef>
              <a:spcPct val="0"/>
            </a:spcBef>
            <a:spcAft>
              <a:spcPct val="35000"/>
            </a:spcAft>
            <a:buNone/>
          </a:pPr>
          <a:r>
            <a:rPr lang="en-GB" sz="1800" b="0" i="0" kern="1200" dirty="0"/>
            <a:t>- Mental health (all levels). </a:t>
          </a:r>
        </a:p>
        <a:p>
          <a:pPr marL="0" lvl="0" indent="0" algn="l" defTabSz="800100">
            <a:lnSpc>
              <a:spcPct val="90000"/>
            </a:lnSpc>
            <a:spcBef>
              <a:spcPct val="0"/>
            </a:spcBef>
            <a:spcAft>
              <a:spcPct val="35000"/>
            </a:spcAft>
            <a:buNone/>
          </a:pPr>
          <a:r>
            <a:rPr lang="en-GB" sz="1800" b="0" i="0" kern="1200" dirty="0"/>
            <a:t>- Co-morbid mental health and substance misuse</a:t>
          </a:r>
        </a:p>
        <a:p>
          <a:pPr marL="0" lvl="0" indent="0" algn="l" defTabSz="800100">
            <a:lnSpc>
              <a:spcPct val="90000"/>
            </a:lnSpc>
            <a:spcBef>
              <a:spcPct val="0"/>
            </a:spcBef>
            <a:spcAft>
              <a:spcPct val="35000"/>
            </a:spcAft>
            <a:buNone/>
          </a:pPr>
          <a:r>
            <a:rPr lang="en-GB" sz="1800" b="0" i="0" kern="1200" dirty="0"/>
            <a:t>- Suicide-prevention and bereavement</a:t>
          </a:r>
        </a:p>
        <a:p>
          <a:pPr marL="0" lvl="0" indent="0" algn="l" defTabSz="800100">
            <a:lnSpc>
              <a:spcPct val="90000"/>
            </a:lnSpc>
            <a:spcBef>
              <a:spcPct val="0"/>
            </a:spcBef>
            <a:spcAft>
              <a:spcPct val="35000"/>
            </a:spcAft>
            <a:buNone/>
          </a:pPr>
          <a:r>
            <a:rPr lang="en-GB" sz="1800" b="0" i="0" kern="1200" dirty="0"/>
            <a:t>- Socially-isolated residents</a:t>
          </a:r>
        </a:p>
        <a:p>
          <a:pPr marL="0" lvl="0" indent="0" algn="l" defTabSz="800100">
            <a:lnSpc>
              <a:spcPct val="90000"/>
            </a:lnSpc>
            <a:spcBef>
              <a:spcPct val="0"/>
            </a:spcBef>
            <a:spcAft>
              <a:spcPct val="35000"/>
            </a:spcAft>
            <a:buNone/>
          </a:pPr>
          <a:r>
            <a:rPr lang="en-GB" sz="1800" b="0" i="0" kern="1200" dirty="0"/>
            <a:t>- Minority ethnic groups (including free English-language lessons)</a:t>
          </a:r>
        </a:p>
        <a:p>
          <a:pPr marL="0" lvl="0" indent="0" algn="l" defTabSz="800100">
            <a:lnSpc>
              <a:spcPct val="90000"/>
            </a:lnSpc>
            <a:spcBef>
              <a:spcPct val="0"/>
            </a:spcBef>
            <a:spcAft>
              <a:spcPct val="35000"/>
            </a:spcAft>
            <a:buNone/>
          </a:pPr>
          <a:r>
            <a:rPr lang="en-GB" sz="1800" b="0" i="0" kern="1200" dirty="0"/>
            <a:t>- LGBTQ+ population. </a:t>
          </a:r>
        </a:p>
        <a:p>
          <a:pPr marL="0" lvl="0" indent="0" algn="l" defTabSz="800100">
            <a:lnSpc>
              <a:spcPct val="90000"/>
            </a:lnSpc>
            <a:spcBef>
              <a:spcPct val="0"/>
            </a:spcBef>
            <a:spcAft>
              <a:spcPct val="35000"/>
            </a:spcAft>
            <a:buNone/>
          </a:pPr>
          <a:r>
            <a:rPr lang="en-GB" sz="1800" b="0" i="0" kern="1200" dirty="0"/>
            <a:t>- Youth work </a:t>
          </a:r>
        </a:p>
        <a:p>
          <a:pPr marL="0" lvl="0" indent="0" algn="l" defTabSz="800100">
            <a:lnSpc>
              <a:spcPct val="90000"/>
            </a:lnSpc>
            <a:spcBef>
              <a:spcPct val="0"/>
            </a:spcBef>
            <a:spcAft>
              <a:spcPct val="35000"/>
            </a:spcAft>
            <a:buNone/>
          </a:pPr>
          <a:r>
            <a:rPr lang="en-GB" sz="1800" b="0" i="0" kern="1200" dirty="0"/>
            <a:t>- Free life-skills support (e.g. cooking, budgeting).</a:t>
          </a:r>
        </a:p>
      </dsp:txBody>
      <dsp:txXfrm>
        <a:off x="222611" y="42290"/>
        <a:ext cx="4043356" cy="4692145"/>
      </dsp:txXfrm>
    </dsp:sp>
    <dsp:sp modelId="{B65A4B39-8740-4B5C-9590-AAB73F9371FD}">
      <dsp:nvSpPr>
        <dsp:cNvPr id="0" name=""/>
        <dsp:cNvSpPr/>
      </dsp:nvSpPr>
      <dsp:spPr>
        <a:xfrm rot="19610654">
          <a:off x="6140722" y="1384519"/>
          <a:ext cx="2355212" cy="915610"/>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0FFDBA9F-D117-440F-BFE2-917A06586B83}">
      <dsp:nvSpPr>
        <dsp:cNvPr id="0" name=""/>
        <dsp:cNvSpPr/>
      </dsp:nvSpPr>
      <dsp:spPr>
        <a:xfrm>
          <a:off x="7359759" y="-97306"/>
          <a:ext cx="3931174" cy="4933871"/>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622300">
            <a:lnSpc>
              <a:spcPct val="90000"/>
            </a:lnSpc>
            <a:spcBef>
              <a:spcPct val="0"/>
            </a:spcBef>
            <a:spcAft>
              <a:spcPct val="35000"/>
            </a:spcAft>
            <a:buNone/>
          </a:pPr>
          <a:r>
            <a:rPr lang="en-GB" sz="1800" b="1" kern="1200" dirty="0">
              <a:solidFill>
                <a:srgbClr val="00154D">
                  <a:hueOff val="0"/>
                  <a:satOff val="0"/>
                  <a:lumOff val="0"/>
                  <a:alphaOff val="0"/>
                </a:srgbClr>
              </a:solidFill>
              <a:latin typeface="Arial"/>
              <a:ea typeface="+mn-ea"/>
              <a:cs typeface="+mn-cs"/>
            </a:rPr>
            <a:t>Accessibility </a:t>
          </a:r>
        </a:p>
        <a:p>
          <a:pPr marL="0" lvl="0" indent="0" algn="l" defTabSz="622300">
            <a:lnSpc>
              <a:spcPct val="90000"/>
            </a:lnSpc>
            <a:spcBef>
              <a:spcPct val="0"/>
            </a:spcBef>
            <a:spcAft>
              <a:spcPct val="35000"/>
            </a:spcAft>
            <a:buNone/>
          </a:pPr>
          <a:r>
            <a:rPr lang="en-GB" sz="1800" b="1" kern="1200" dirty="0">
              <a:solidFill>
                <a:srgbClr val="00154D">
                  <a:hueOff val="0"/>
                  <a:satOff val="0"/>
                  <a:lumOff val="0"/>
                  <a:alphaOff val="0"/>
                </a:srgbClr>
              </a:solidFill>
              <a:latin typeface="Arial"/>
              <a:ea typeface="+mn-ea"/>
              <a:cs typeface="+mn-cs"/>
            </a:rPr>
            <a:t>- </a:t>
          </a:r>
          <a:r>
            <a:rPr lang="en-GB" sz="1800" b="0" kern="1200" dirty="0">
              <a:solidFill>
                <a:srgbClr val="00154D">
                  <a:hueOff val="0"/>
                  <a:satOff val="0"/>
                  <a:lumOff val="0"/>
                  <a:alphaOff val="0"/>
                </a:srgbClr>
              </a:solidFill>
              <a:latin typeface="Arial"/>
              <a:ea typeface="+mn-ea"/>
              <a:cs typeface="+mn-cs"/>
            </a:rPr>
            <a:t>Lack of public and community transport</a:t>
          </a:r>
        </a:p>
        <a:p>
          <a:pPr marL="0" lvl="0" indent="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Patchy coverage across the County </a:t>
          </a:r>
        </a:p>
        <a:p>
          <a:pPr marL="0" lvl="0" indent="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Unaffordable fares</a:t>
          </a:r>
        </a:p>
        <a:p>
          <a:pPr marL="0" lvl="0" indent="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Inaccessible vehicles/ stations</a:t>
          </a:r>
        </a:p>
        <a:p>
          <a:pPr marL="0" lvl="0" indent="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Digital exclusion (e.g. lack of physical information and face-to-face support) </a:t>
          </a:r>
        </a:p>
        <a:p>
          <a:pPr marL="0" lvl="0" indent="0" algn="l" defTabSz="622300">
            <a:lnSpc>
              <a:spcPct val="90000"/>
            </a:lnSpc>
            <a:spcBef>
              <a:spcPct val="0"/>
            </a:spcBef>
            <a:spcAft>
              <a:spcPct val="35000"/>
            </a:spcAft>
            <a:buNone/>
          </a:pPr>
          <a:r>
            <a:rPr lang="en-GB" sz="1800" b="0" kern="1200" dirty="0">
              <a:solidFill>
                <a:srgbClr val="00154D">
                  <a:hueOff val="0"/>
                  <a:satOff val="0"/>
                  <a:lumOff val="0"/>
                  <a:alphaOff val="0"/>
                </a:srgbClr>
              </a:solidFill>
              <a:latin typeface="Arial"/>
              <a:ea typeface="+mn-ea"/>
              <a:cs typeface="+mn-cs"/>
            </a:rPr>
            <a:t>- Lack of support workers</a:t>
          </a:r>
        </a:p>
      </dsp:txBody>
      <dsp:txXfrm>
        <a:off x="7474899" y="17834"/>
        <a:ext cx="3700894" cy="4703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9094-DF59-4910-A0FD-DF986B9B4F0B}">
      <dsp:nvSpPr>
        <dsp:cNvPr id="0" name=""/>
        <dsp:cNvSpPr/>
      </dsp:nvSpPr>
      <dsp:spPr>
        <a:xfrm>
          <a:off x="4930053" y="2853968"/>
          <a:ext cx="2422051" cy="2422051"/>
        </a:xfrm>
        <a:prstGeom prst="ellipse">
          <a:avLst/>
        </a:prstGeom>
        <a:solidFill>
          <a:srgbClr val="00154D"/>
        </a:solidFill>
        <a:ln w="12700" cap="flat" cmpd="sng" algn="ctr">
          <a:solidFill>
            <a:srgbClr val="008CCC">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prstClr val="white"/>
              </a:solidFill>
              <a:latin typeface="Arial"/>
              <a:ea typeface="+mn-ea"/>
              <a:cs typeface="+mn-cs"/>
            </a:rPr>
            <a:t>Challenges for VCSE organisations</a:t>
          </a:r>
        </a:p>
      </dsp:txBody>
      <dsp:txXfrm>
        <a:off x="5284754" y="3208669"/>
        <a:ext cx="1712649" cy="1712649"/>
      </dsp:txXfrm>
    </dsp:sp>
    <dsp:sp modelId="{675D12D0-1379-4A66-8A35-2F32832D1A27}">
      <dsp:nvSpPr>
        <dsp:cNvPr id="0" name=""/>
        <dsp:cNvSpPr/>
      </dsp:nvSpPr>
      <dsp:spPr>
        <a:xfrm rot="13708231">
          <a:off x="3079634" y="2401550"/>
          <a:ext cx="2283439" cy="690284"/>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3DBF8CE4-8197-434C-87E3-E5842DCE1D9E}">
      <dsp:nvSpPr>
        <dsp:cNvPr id="0" name=""/>
        <dsp:cNvSpPr/>
      </dsp:nvSpPr>
      <dsp:spPr>
        <a:xfrm>
          <a:off x="49790" y="0"/>
          <a:ext cx="7372653" cy="2698994"/>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rgbClr val="00154D">
                  <a:hueOff val="0"/>
                  <a:satOff val="0"/>
                  <a:lumOff val="0"/>
                  <a:alphaOff val="0"/>
                </a:srgbClr>
              </a:solidFill>
              <a:latin typeface="Arial"/>
              <a:ea typeface="+mn-ea"/>
              <a:cs typeface="+mn-cs"/>
            </a:rPr>
            <a:t>Financial </a:t>
          </a:r>
          <a:r>
            <a:rPr lang="en-GB" sz="1800" b="1" kern="1200" dirty="0"/>
            <a:t>pressures:</a:t>
          </a:r>
        </a:p>
        <a:p>
          <a:pPr marL="0" lvl="0" indent="0" algn="l" defTabSz="800100">
            <a:lnSpc>
              <a:spcPct val="90000"/>
            </a:lnSpc>
            <a:spcBef>
              <a:spcPct val="0"/>
            </a:spcBef>
            <a:spcAft>
              <a:spcPct val="35000"/>
            </a:spcAft>
            <a:buNone/>
          </a:pPr>
          <a:r>
            <a:rPr lang="en-GB" sz="1800" b="1" kern="1200" dirty="0"/>
            <a:t>- </a:t>
          </a:r>
          <a:r>
            <a:rPr lang="en-GB" sz="1800" kern="1200" dirty="0"/>
            <a:t>Obtaining funding, bid writing</a:t>
          </a:r>
        </a:p>
        <a:p>
          <a:pPr marL="0" lvl="0" indent="0" algn="l" defTabSz="800100">
            <a:lnSpc>
              <a:spcPct val="90000"/>
            </a:lnSpc>
            <a:spcBef>
              <a:spcPct val="0"/>
            </a:spcBef>
            <a:spcAft>
              <a:spcPct val="35000"/>
            </a:spcAft>
            <a:buNone/>
          </a:pPr>
          <a:r>
            <a:rPr lang="en-GB" sz="1800" kern="1200" dirty="0"/>
            <a:t>- Lack of longer-term funding opportunities</a:t>
          </a:r>
        </a:p>
        <a:p>
          <a:pPr marL="0" lvl="0" indent="0" algn="l" defTabSz="800100">
            <a:lnSpc>
              <a:spcPct val="90000"/>
            </a:lnSpc>
            <a:spcBef>
              <a:spcPct val="0"/>
            </a:spcBef>
            <a:spcAft>
              <a:spcPct val="35000"/>
            </a:spcAft>
            <a:buNone/>
          </a:pPr>
          <a:r>
            <a:rPr lang="en-GB" sz="1800" kern="1200" dirty="0"/>
            <a:t>- Rising cost of living</a:t>
          </a:r>
        </a:p>
        <a:p>
          <a:pPr marL="0" lvl="0" indent="0" algn="l" defTabSz="800100">
            <a:lnSpc>
              <a:spcPct val="90000"/>
            </a:lnSpc>
            <a:spcBef>
              <a:spcPct val="0"/>
            </a:spcBef>
            <a:spcAft>
              <a:spcPct val="35000"/>
            </a:spcAft>
            <a:buNone/>
          </a:pPr>
          <a:r>
            <a:rPr lang="en-GB" sz="1800" kern="1200" dirty="0"/>
            <a:t>- Short-term contracts, low pay, job insecurity. </a:t>
          </a:r>
        </a:p>
        <a:p>
          <a:pPr marL="0" lvl="0" indent="0" algn="l" defTabSz="800100">
            <a:lnSpc>
              <a:spcPct val="90000"/>
            </a:lnSpc>
            <a:spcBef>
              <a:spcPct val="0"/>
            </a:spcBef>
            <a:spcAft>
              <a:spcPct val="35000"/>
            </a:spcAft>
            <a:buNone/>
          </a:pPr>
          <a:r>
            <a:rPr lang="en-GB" sz="1800" kern="1200" dirty="0"/>
            <a:t>- Lack of resources for staff development and support</a:t>
          </a:r>
        </a:p>
        <a:p>
          <a:pPr marL="0" lvl="0" indent="0" algn="l" defTabSz="800100">
            <a:lnSpc>
              <a:spcPct val="90000"/>
            </a:lnSpc>
            <a:spcBef>
              <a:spcPct val="0"/>
            </a:spcBef>
            <a:spcAft>
              <a:spcPct val="35000"/>
            </a:spcAft>
            <a:buNone/>
          </a:pPr>
          <a:r>
            <a:rPr lang="en-GB" sz="1800" kern="1200" dirty="0"/>
            <a:t>- Concern about the impact of the move to a Unitary Local Authority on financial position.</a:t>
          </a:r>
        </a:p>
      </dsp:txBody>
      <dsp:txXfrm>
        <a:off x="128841" y="79051"/>
        <a:ext cx="7214551" cy="2540892"/>
      </dsp:txXfrm>
    </dsp:sp>
    <dsp:sp modelId="{D2FE605D-DD24-46C3-8110-30C27ABBD973}">
      <dsp:nvSpPr>
        <dsp:cNvPr id="0" name=""/>
        <dsp:cNvSpPr/>
      </dsp:nvSpPr>
      <dsp:spPr>
        <a:xfrm rot="10800000">
          <a:off x="2117912" y="3974749"/>
          <a:ext cx="2775423" cy="690284"/>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74C45044-F325-4DBB-8795-72C2C11C3887}">
      <dsp:nvSpPr>
        <dsp:cNvPr id="0" name=""/>
        <dsp:cNvSpPr/>
      </dsp:nvSpPr>
      <dsp:spPr>
        <a:xfrm>
          <a:off x="76190" y="3198557"/>
          <a:ext cx="3842584" cy="2114222"/>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b="1" kern="1200" dirty="0"/>
            <a:t>Meeting communities’ needs:</a:t>
          </a:r>
        </a:p>
        <a:p>
          <a:pPr marL="0" lvl="0" indent="0" algn="l" defTabSz="800100">
            <a:lnSpc>
              <a:spcPct val="90000"/>
            </a:lnSpc>
            <a:spcBef>
              <a:spcPct val="0"/>
            </a:spcBef>
            <a:spcAft>
              <a:spcPct val="35000"/>
            </a:spcAft>
            <a:buNone/>
          </a:pPr>
          <a:r>
            <a:rPr lang="en-GB" sz="1800" b="0" kern="1200" dirty="0"/>
            <a:t>- Increase in residents needing support </a:t>
          </a:r>
        </a:p>
        <a:p>
          <a:pPr marL="0" lvl="0" indent="0" algn="l" defTabSz="800100">
            <a:lnSpc>
              <a:spcPct val="90000"/>
            </a:lnSpc>
            <a:spcBef>
              <a:spcPct val="0"/>
            </a:spcBef>
            <a:spcAft>
              <a:spcPct val="35000"/>
            </a:spcAft>
            <a:buNone/>
          </a:pPr>
          <a:r>
            <a:rPr lang="en-GB" sz="1800" b="0" kern="1200" dirty="0"/>
            <a:t>- Increase in residents with complex and multiple needs</a:t>
          </a:r>
        </a:p>
        <a:p>
          <a:pPr marL="0" lvl="0" indent="0" algn="l" defTabSz="800100">
            <a:lnSpc>
              <a:spcPct val="90000"/>
            </a:lnSpc>
            <a:spcBef>
              <a:spcPct val="0"/>
            </a:spcBef>
            <a:spcAft>
              <a:spcPct val="35000"/>
            </a:spcAft>
            <a:buNone/>
          </a:pPr>
          <a:r>
            <a:rPr lang="en-GB" sz="1800" b="0" kern="1200" dirty="0"/>
            <a:t>- Reduced time to develop services or network with other organisations</a:t>
          </a:r>
        </a:p>
      </dsp:txBody>
      <dsp:txXfrm>
        <a:off x="138113" y="3260480"/>
        <a:ext cx="3718738" cy="1990376"/>
      </dsp:txXfrm>
    </dsp:sp>
    <dsp:sp modelId="{E4EC8ADB-D8EE-4E99-89CF-CE1F69E78917}">
      <dsp:nvSpPr>
        <dsp:cNvPr id="0" name=""/>
        <dsp:cNvSpPr/>
      </dsp:nvSpPr>
      <dsp:spPr>
        <a:xfrm rot="20134130">
          <a:off x="7264182" y="2918020"/>
          <a:ext cx="1725294" cy="690284"/>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70957831-373A-4269-9403-1D2E7E10CB04}">
      <dsp:nvSpPr>
        <dsp:cNvPr id="0" name=""/>
        <dsp:cNvSpPr/>
      </dsp:nvSpPr>
      <dsp:spPr>
        <a:xfrm>
          <a:off x="8003543" y="360566"/>
          <a:ext cx="3503769" cy="4125030"/>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b="1" kern="1200" dirty="0"/>
            <a:t>Factors creating gaps in </a:t>
          </a:r>
          <a:r>
            <a:rPr lang="en-GB" sz="1800" b="1" kern="1200" dirty="0">
              <a:solidFill>
                <a:srgbClr val="00154D">
                  <a:hueOff val="0"/>
                  <a:satOff val="0"/>
                  <a:lumOff val="0"/>
                  <a:alphaOff val="0"/>
                </a:srgbClr>
              </a:solidFill>
              <a:latin typeface="Arial"/>
              <a:ea typeface="+mn-ea"/>
              <a:cs typeface="+mn-cs"/>
            </a:rPr>
            <a:t>VCSE</a:t>
          </a:r>
          <a:r>
            <a:rPr lang="en-GB" sz="1800" b="1" kern="1200" dirty="0"/>
            <a:t> service delivery</a:t>
          </a:r>
        </a:p>
        <a:p>
          <a:pPr marL="0" lvl="0" indent="0" algn="l" defTabSz="800100">
            <a:lnSpc>
              <a:spcPct val="90000"/>
            </a:lnSpc>
            <a:spcBef>
              <a:spcPct val="0"/>
            </a:spcBef>
            <a:spcAft>
              <a:spcPct val="35000"/>
            </a:spcAft>
            <a:buNone/>
          </a:pPr>
          <a:r>
            <a:rPr lang="en-GB" sz="1800" b="1" kern="1200" dirty="0"/>
            <a:t>- </a:t>
          </a:r>
          <a:r>
            <a:rPr lang="en-GB" sz="1800" b="0" kern="1200" dirty="0"/>
            <a:t>Funding</a:t>
          </a:r>
        </a:p>
        <a:p>
          <a:pPr marL="0" lvl="0" indent="0" algn="l" defTabSz="800100">
            <a:lnSpc>
              <a:spcPct val="90000"/>
            </a:lnSpc>
            <a:spcBef>
              <a:spcPct val="0"/>
            </a:spcBef>
            <a:spcAft>
              <a:spcPct val="35000"/>
            </a:spcAft>
            <a:buNone/>
          </a:pPr>
          <a:r>
            <a:rPr lang="en-GB" sz="1800" b="0" kern="1200" dirty="0"/>
            <a:t>- Infrastructure (e.g. support for staff and volunteers)</a:t>
          </a:r>
        </a:p>
        <a:p>
          <a:pPr marL="0" lvl="0" indent="0" algn="l" defTabSz="800100">
            <a:lnSpc>
              <a:spcPct val="90000"/>
            </a:lnSpc>
            <a:spcBef>
              <a:spcPct val="0"/>
            </a:spcBef>
            <a:spcAft>
              <a:spcPct val="35000"/>
            </a:spcAft>
            <a:buNone/>
          </a:pPr>
          <a:r>
            <a:rPr lang="en-GB" sz="1800" b="0" kern="1200" dirty="0"/>
            <a:t>- Training and support, including for governance </a:t>
          </a:r>
        </a:p>
        <a:p>
          <a:pPr marL="0" lvl="0" indent="0" algn="l" defTabSz="800100">
            <a:lnSpc>
              <a:spcPct val="90000"/>
            </a:lnSpc>
            <a:spcBef>
              <a:spcPct val="0"/>
            </a:spcBef>
            <a:spcAft>
              <a:spcPct val="35000"/>
            </a:spcAft>
            <a:buNone/>
          </a:pPr>
          <a:r>
            <a:rPr lang="en-GB" sz="1800" b="0" kern="1200" dirty="0"/>
            <a:t>- Duplication and lack of collaboration with other groups</a:t>
          </a:r>
        </a:p>
        <a:p>
          <a:pPr marL="0" lvl="0" indent="0" algn="l" defTabSz="800100">
            <a:lnSpc>
              <a:spcPct val="90000"/>
            </a:lnSpc>
            <a:spcBef>
              <a:spcPct val="0"/>
            </a:spcBef>
            <a:spcAft>
              <a:spcPct val="35000"/>
            </a:spcAft>
            <a:buNone/>
          </a:pPr>
          <a:r>
            <a:rPr lang="en-GB" sz="1800" b="0" kern="1200" dirty="0"/>
            <a:t>- Strategic plans and frameworks not being implemented at the grassroots level </a:t>
          </a:r>
          <a:r>
            <a:rPr lang="en-GB" sz="1800" b="0" i="0" kern="1200" dirty="0"/>
            <a:t>(often down to lack of capacity)</a:t>
          </a:r>
        </a:p>
      </dsp:txBody>
      <dsp:txXfrm>
        <a:off x="8106165" y="463188"/>
        <a:ext cx="3298525" cy="3919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9094-DF59-4910-A0FD-DF986B9B4F0B}">
      <dsp:nvSpPr>
        <dsp:cNvPr id="0" name=""/>
        <dsp:cNvSpPr/>
      </dsp:nvSpPr>
      <dsp:spPr>
        <a:xfrm>
          <a:off x="4689380" y="2703207"/>
          <a:ext cx="2707552" cy="2707552"/>
        </a:xfrm>
        <a:prstGeom prst="ellipse">
          <a:avLst/>
        </a:prstGeom>
        <a:solidFill>
          <a:srgbClr val="00154D"/>
        </a:solidFill>
        <a:ln w="12700" cap="flat" cmpd="sng" algn="ctr">
          <a:solidFill>
            <a:srgbClr val="008CCC">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prstClr val="white"/>
              </a:solidFill>
              <a:latin typeface="Arial"/>
              <a:ea typeface="+mn-ea"/>
              <a:cs typeface="+mn-cs"/>
            </a:rPr>
            <a:t>Changes and resources to support the VCSE </a:t>
          </a:r>
        </a:p>
      </dsp:txBody>
      <dsp:txXfrm>
        <a:off x="5085892" y="3099719"/>
        <a:ext cx="1914528" cy="1914528"/>
      </dsp:txXfrm>
    </dsp:sp>
    <dsp:sp modelId="{675D12D0-1379-4A66-8A35-2F32832D1A27}">
      <dsp:nvSpPr>
        <dsp:cNvPr id="0" name=""/>
        <dsp:cNvSpPr/>
      </dsp:nvSpPr>
      <dsp:spPr>
        <a:xfrm rot="14132793">
          <a:off x="3512239" y="1901095"/>
          <a:ext cx="1989525" cy="771652"/>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3DBF8CE4-8197-434C-87E3-E5842DCE1D9E}">
      <dsp:nvSpPr>
        <dsp:cNvPr id="0" name=""/>
        <dsp:cNvSpPr/>
      </dsp:nvSpPr>
      <dsp:spPr>
        <a:xfrm>
          <a:off x="73307" y="0"/>
          <a:ext cx="8025827" cy="2409324"/>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r>
            <a:rPr lang="en-GB" sz="1400" kern="1200" dirty="0"/>
            <a:t>-</a:t>
          </a:r>
          <a:br>
            <a:rPr lang="en-GB" sz="1400" kern="1200" dirty="0"/>
          </a:br>
          <a:r>
            <a:rPr lang="en-GB" sz="1600" b="1" kern="1200" dirty="0"/>
            <a:t>Increased recognition, recruitment and support of volunteers:</a:t>
          </a:r>
        </a:p>
        <a:p>
          <a:pPr marL="0" lvl="0" indent="0" algn="l" defTabSz="622300">
            <a:lnSpc>
              <a:spcPct val="90000"/>
            </a:lnSpc>
            <a:spcBef>
              <a:spcPct val="0"/>
            </a:spcBef>
            <a:spcAft>
              <a:spcPct val="35000"/>
            </a:spcAft>
            <a:buNone/>
          </a:pPr>
          <a:r>
            <a:rPr lang="en-GB" sz="1600" b="1" kern="1200" dirty="0"/>
            <a:t>- </a:t>
          </a:r>
          <a:r>
            <a:rPr lang="en-GB" sz="1600" b="0" kern="1200" dirty="0"/>
            <a:t>Recruitment is becoming more difficult. Changing trends in volunteering (e.g. opportunities that people want, availability). </a:t>
          </a:r>
        </a:p>
        <a:p>
          <a:pPr marL="0" lvl="0" indent="0" algn="l" defTabSz="622300">
            <a:lnSpc>
              <a:spcPct val="90000"/>
            </a:lnSpc>
            <a:spcBef>
              <a:spcPct val="0"/>
            </a:spcBef>
            <a:spcAft>
              <a:spcPct val="35000"/>
            </a:spcAft>
            <a:buNone/>
          </a:pPr>
          <a:r>
            <a:rPr lang="en-GB" sz="1600" b="0" kern="1200" dirty="0"/>
            <a:t>- Skills gaps (e.g. social skills, office skills). </a:t>
          </a:r>
        </a:p>
        <a:p>
          <a:pPr marL="0" lvl="0" indent="0" algn="l" defTabSz="622300">
            <a:lnSpc>
              <a:spcPct val="90000"/>
            </a:lnSpc>
            <a:spcBef>
              <a:spcPct val="0"/>
            </a:spcBef>
            <a:spcAft>
              <a:spcPct val="35000"/>
            </a:spcAft>
            <a:buNone/>
          </a:pPr>
          <a:r>
            <a:rPr lang="en-GB" sz="1600" b="0" kern="1200" dirty="0"/>
            <a:t>- Some organisations are not / less connected to the VCSE infrastructure</a:t>
          </a:r>
        </a:p>
        <a:p>
          <a:pPr marL="0" lvl="0" indent="0" algn="l" defTabSz="622300">
            <a:lnSpc>
              <a:spcPct val="90000"/>
            </a:lnSpc>
            <a:spcBef>
              <a:spcPct val="0"/>
            </a:spcBef>
            <a:spcAft>
              <a:spcPct val="35000"/>
            </a:spcAft>
            <a:buNone/>
          </a:pPr>
          <a:r>
            <a:rPr lang="en-GB" sz="1600" b="0" kern="1200" dirty="0"/>
            <a:t>- Lack of resources to train and develop volunteers</a:t>
          </a:r>
        </a:p>
        <a:p>
          <a:pPr marL="0" lvl="0" indent="0" algn="l" defTabSz="622300">
            <a:lnSpc>
              <a:spcPct val="90000"/>
            </a:lnSpc>
            <a:spcBef>
              <a:spcPct val="0"/>
            </a:spcBef>
            <a:spcAft>
              <a:spcPct val="35000"/>
            </a:spcAft>
            <a:buNone/>
          </a:pPr>
          <a:r>
            <a:rPr lang="en-GB" sz="1600" b="0" kern="1200" dirty="0"/>
            <a:t>- Interest in working with other VCSE organisations to pool volunteer support, training and development resources</a:t>
          </a:r>
        </a:p>
        <a:p>
          <a:pPr marL="0" lvl="0" indent="0" algn="l" defTabSz="622300">
            <a:lnSpc>
              <a:spcPct val="90000"/>
            </a:lnSpc>
            <a:spcBef>
              <a:spcPct val="0"/>
            </a:spcBef>
            <a:spcAft>
              <a:spcPct val="35000"/>
            </a:spcAft>
            <a:buNone/>
          </a:pPr>
          <a:endParaRPr lang="en-GB" sz="1400" b="0" kern="1200" dirty="0"/>
        </a:p>
      </dsp:txBody>
      <dsp:txXfrm>
        <a:off x="143874" y="70567"/>
        <a:ext cx="7884693" cy="2268190"/>
      </dsp:txXfrm>
    </dsp:sp>
    <dsp:sp modelId="{D2FE605D-DD24-46C3-8110-30C27ABBD973}">
      <dsp:nvSpPr>
        <dsp:cNvPr id="0" name=""/>
        <dsp:cNvSpPr/>
      </dsp:nvSpPr>
      <dsp:spPr>
        <a:xfrm rot="10943717">
          <a:off x="2008479" y="3654742"/>
          <a:ext cx="2630619" cy="771652"/>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74C45044-F325-4DBB-8795-72C2C11C3887}">
      <dsp:nvSpPr>
        <dsp:cNvPr id="0" name=""/>
        <dsp:cNvSpPr/>
      </dsp:nvSpPr>
      <dsp:spPr>
        <a:xfrm>
          <a:off x="46309" y="2544485"/>
          <a:ext cx="3725923" cy="2679156"/>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GB" sz="1600" b="1" kern="1200" dirty="0"/>
            <a:t>Support with management</a:t>
          </a:r>
          <a:r>
            <a:rPr lang="en-GB" sz="1600" b="1" kern="1200"/>
            <a:t>, training </a:t>
          </a:r>
          <a:r>
            <a:rPr lang="en-GB" sz="1600" b="1" kern="1200" dirty="0"/>
            <a:t>and staff development:</a:t>
          </a:r>
        </a:p>
        <a:p>
          <a:pPr marL="0" lvl="0" indent="0" algn="l" defTabSz="711200">
            <a:lnSpc>
              <a:spcPct val="90000"/>
            </a:lnSpc>
            <a:spcBef>
              <a:spcPct val="0"/>
            </a:spcBef>
            <a:spcAft>
              <a:spcPct val="35000"/>
            </a:spcAft>
            <a:buNone/>
          </a:pPr>
          <a:r>
            <a:rPr lang="en-GB" sz="1600" b="0" kern="1200" dirty="0"/>
            <a:t>- Common areas where support is needed include: legal, governance, HR, financial, business planning, fundraising. </a:t>
          </a:r>
        </a:p>
        <a:p>
          <a:pPr marL="0" lvl="0" indent="0" algn="l" defTabSz="711200">
            <a:lnSpc>
              <a:spcPct val="90000"/>
            </a:lnSpc>
            <a:spcBef>
              <a:spcPct val="0"/>
            </a:spcBef>
            <a:spcAft>
              <a:spcPct val="35000"/>
            </a:spcAft>
            <a:buNone/>
          </a:pPr>
          <a:r>
            <a:rPr lang="en-GB" sz="1600" b="0" kern="1200" dirty="0"/>
            <a:t>- Specialist staff training (e.g. rape crisis; youth work; safeguarding). </a:t>
          </a:r>
        </a:p>
        <a:p>
          <a:pPr marL="0" lvl="0" indent="0" algn="l" defTabSz="711200">
            <a:lnSpc>
              <a:spcPct val="90000"/>
            </a:lnSpc>
            <a:spcBef>
              <a:spcPct val="0"/>
            </a:spcBef>
            <a:spcAft>
              <a:spcPct val="35000"/>
            </a:spcAft>
            <a:buNone/>
          </a:pPr>
          <a:r>
            <a:rPr lang="en-GB" sz="1600" b="0" kern="1200" dirty="0"/>
            <a:t>- Training for back-office staff  (e.g. MS Office; book-keeping). </a:t>
          </a:r>
        </a:p>
      </dsp:txBody>
      <dsp:txXfrm>
        <a:off x="124779" y="2622955"/>
        <a:ext cx="3568983" cy="2522216"/>
      </dsp:txXfrm>
    </dsp:sp>
    <dsp:sp modelId="{E4EC8ADB-D8EE-4E99-89CF-CE1F69E78917}">
      <dsp:nvSpPr>
        <dsp:cNvPr id="0" name=""/>
        <dsp:cNvSpPr/>
      </dsp:nvSpPr>
      <dsp:spPr>
        <a:xfrm rot="19724340">
          <a:off x="6995254" y="2283419"/>
          <a:ext cx="2192945" cy="771652"/>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70957831-373A-4269-9403-1D2E7E10CB04}">
      <dsp:nvSpPr>
        <dsp:cNvPr id="0" name=""/>
        <dsp:cNvSpPr/>
      </dsp:nvSpPr>
      <dsp:spPr>
        <a:xfrm>
          <a:off x="8255300" y="609802"/>
          <a:ext cx="3386885" cy="2152375"/>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GB" sz="1600" b="1" kern="1200" dirty="0"/>
            <a:t>Increased recognition of the impact made by the VCSE sector</a:t>
          </a:r>
        </a:p>
        <a:p>
          <a:pPr marL="0" lvl="0" indent="0" algn="l" defTabSz="711200">
            <a:lnSpc>
              <a:spcPct val="90000"/>
            </a:lnSpc>
            <a:spcBef>
              <a:spcPct val="0"/>
            </a:spcBef>
            <a:spcAft>
              <a:spcPct val="35000"/>
            </a:spcAft>
            <a:buNone/>
          </a:pPr>
          <a:r>
            <a:rPr lang="en-GB" sz="1600" b="1" kern="1200" dirty="0"/>
            <a:t>- </a:t>
          </a:r>
          <a:r>
            <a:rPr lang="en-GB" sz="1600" b="0" kern="1200" dirty="0"/>
            <a:t>Draw on VCSE expertise</a:t>
          </a:r>
        </a:p>
        <a:p>
          <a:pPr marL="0" lvl="0" indent="0" algn="l" defTabSz="711200">
            <a:lnSpc>
              <a:spcPct val="90000"/>
            </a:lnSpc>
            <a:spcBef>
              <a:spcPct val="0"/>
            </a:spcBef>
            <a:spcAft>
              <a:spcPct val="35000"/>
            </a:spcAft>
            <a:buNone/>
          </a:pPr>
          <a:r>
            <a:rPr lang="en-GB" sz="1600" b="0" i="0" kern="1200" dirty="0"/>
            <a:t>- Provide stable funding to allow VCSE to develop and grow</a:t>
          </a:r>
        </a:p>
        <a:p>
          <a:pPr marL="0" lvl="0" indent="0" algn="l" defTabSz="711200">
            <a:lnSpc>
              <a:spcPct val="90000"/>
            </a:lnSpc>
            <a:spcBef>
              <a:spcPct val="0"/>
            </a:spcBef>
            <a:spcAft>
              <a:spcPct val="35000"/>
            </a:spcAft>
            <a:buNone/>
          </a:pPr>
          <a:r>
            <a:rPr lang="en-GB" sz="1600" b="0" i="0" kern="1200" dirty="0"/>
            <a:t>- Provide funding to support increased public sector recommendations and referrals</a:t>
          </a:r>
        </a:p>
      </dsp:txBody>
      <dsp:txXfrm>
        <a:off x="8318341" y="672843"/>
        <a:ext cx="3260803" cy="2026293"/>
      </dsp:txXfrm>
    </dsp:sp>
    <dsp:sp modelId="{B65A4B39-8740-4B5C-9590-AAB73F9371FD}">
      <dsp:nvSpPr>
        <dsp:cNvPr id="0" name=""/>
        <dsp:cNvSpPr/>
      </dsp:nvSpPr>
      <dsp:spPr>
        <a:xfrm rot="13744">
          <a:off x="7437015" y="3640899"/>
          <a:ext cx="2394172" cy="771652"/>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0FFDBA9F-D117-440F-BFE2-917A06586B83}">
      <dsp:nvSpPr>
        <dsp:cNvPr id="0" name=""/>
        <dsp:cNvSpPr/>
      </dsp:nvSpPr>
      <dsp:spPr>
        <a:xfrm>
          <a:off x="8037206" y="3175854"/>
          <a:ext cx="3786420" cy="1793340"/>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622300">
            <a:lnSpc>
              <a:spcPct val="90000"/>
            </a:lnSpc>
            <a:spcBef>
              <a:spcPct val="0"/>
            </a:spcBef>
            <a:spcAft>
              <a:spcPct val="35000"/>
            </a:spcAft>
            <a:buNone/>
          </a:pPr>
          <a:r>
            <a:rPr lang="en-GB" sz="1600" b="1" kern="1200" dirty="0">
              <a:solidFill>
                <a:srgbClr val="00154D">
                  <a:hueOff val="0"/>
                  <a:satOff val="0"/>
                  <a:lumOff val="0"/>
                  <a:alphaOff val="0"/>
                </a:srgbClr>
              </a:solidFill>
              <a:latin typeface="Arial"/>
              <a:ea typeface="+mn-ea"/>
              <a:cs typeface="+mn-cs"/>
            </a:rPr>
            <a:t>Confidence to challenge the public sector</a:t>
          </a:r>
        </a:p>
        <a:p>
          <a:pPr marL="0" lvl="0" indent="0" algn="l" defTabSz="622300">
            <a:lnSpc>
              <a:spcPct val="90000"/>
            </a:lnSpc>
            <a:spcBef>
              <a:spcPct val="0"/>
            </a:spcBef>
            <a:spcAft>
              <a:spcPct val="35000"/>
            </a:spcAft>
            <a:buNone/>
          </a:pPr>
          <a:r>
            <a:rPr lang="en-GB" sz="1600" b="1" kern="1200" dirty="0">
              <a:solidFill>
                <a:srgbClr val="00154D">
                  <a:hueOff val="0"/>
                  <a:satOff val="0"/>
                  <a:lumOff val="0"/>
                  <a:alphaOff val="0"/>
                </a:srgbClr>
              </a:solidFill>
              <a:latin typeface="Arial"/>
              <a:ea typeface="+mn-ea"/>
              <a:cs typeface="+mn-cs"/>
            </a:rPr>
            <a:t>- </a:t>
          </a:r>
          <a:r>
            <a:rPr lang="en-GB" sz="1600" b="0" kern="1200" dirty="0">
              <a:solidFill>
                <a:srgbClr val="00154D">
                  <a:hueOff val="0"/>
                  <a:satOff val="0"/>
                  <a:lumOff val="0"/>
                  <a:alphaOff val="0"/>
                </a:srgbClr>
              </a:solidFill>
              <a:latin typeface="Arial"/>
              <a:ea typeface="+mn-ea"/>
              <a:cs typeface="+mn-cs"/>
            </a:rPr>
            <a:t>to challenge decisions taken by the public sector from the perspective of the VCSE’s expertise and local insight. </a:t>
          </a:r>
        </a:p>
        <a:p>
          <a:pPr marL="0" lvl="0" indent="0" algn="l" defTabSz="622300">
            <a:lnSpc>
              <a:spcPct val="90000"/>
            </a:lnSpc>
            <a:spcBef>
              <a:spcPct val="0"/>
            </a:spcBef>
            <a:spcAft>
              <a:spcPct val="35000"/>
            </a:spcAft>
            <a:buNone/>
          </a:pPr>
          <a:r>
            <a:rPr lang="en-GB" sz="1600" b="0" kern="1200" dirty="0">
              <a:solidFill>
                <a:srgbClr val="00154D">
                  <a:hueOff val="0"/>
                  <a:satOff val="0"/>
                  <a:lumOff val="0"/>
                  <a:alphaOff val="0"/>
                </a:srgbClr>
              </a:solidFill>
              <a:latin typeface="Arial"/>
              <a:ea typeface="+mn-ea"/>
              <a:cs typeface="+mn-cs"/>
            </a:rPr>
            <a:t>- VCSE often trusted more by communities</a:t>
          </a:r>
        </a:p>
      </dsp:txBody>
      <dsp:txXfrm>
        <a:off x="8089731" y="3228379"/>
        <a:ext cx="3681370" cy="1688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19094-DF59-4910-A0FD-DF986B9B4F0B}">
      <dsp:nvSpPr>
        <dsp:cNvPr id="0" name=""/>
        <dsp:cNvSpPr/>
      </dsp:nvSpPr>
      <dsp:spPr>
        <a:xfrm>
          <a:off x="5262258" y="2906269"/>
          <a:ext cx="2422051" cy="2422051"/>
        </a:xfrm>
        <a:prstGeom prst="ellipse">
          <a:avLst/>
        </a:prstGeom>
        <a:solidFill>
          <a:srgbClr val="00154D"/>
        </a:solidFill>
        <a:ln w="12700" cap="flat" cmpd="sng" algn="ctr">
          <a:solidFill>
            <a:srgbClr val="008CCC">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prstClr val="white"/>
              </a:solidFill>
              <a:latin typeface="Arial"/>
              <a:ea typeface="+mn-ea"/>
              <a:cs typeface="+mn-cs"/>
            </a:rPr>
            <a:t>Relationship with the public sector</a:t>
          </a:r>
        </a:p>
      </dsp:txBody>
      <dsp:txXfrm>
        <a:off x="5616959" y="3260970"/>
        <a:ext cx="1712649" cy="1712649"/>
      </dsp:txXfrm>
    </dsp:sp>
    <dsp:sp modelId="{675D12D0-1379-4A66-8A35-2F32832D1A27}">
      <dsp:nvSpPr>
        <dsp:cNvPr id="0" name=""/>
        <dsp:cNvSpPr/>
      </dsp:nvSpPr>
      <dsp:spPr>
        <a:xfrm rot="14013540">
          <a:off x="3876781" y="1773882"/>
          <a:ext cx="2300670" cy="690284"/>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3DBF8CE4-8197-434C-87E3-E5842DCE1D9E}">
      <dsp:nvSpPr>
        <dsp:cNvPr id="0" name=""/>
        <dsp:cNvSpPr/>
      </dsp:nvSpPr>
      <dsp:spPr>
        <a:xfrm>
          <a:off x="213613" y="197602"/>
          <a:ext cx="8188409" cy="1973845"/>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b="1" kern="1200"/>
            <a:t>Demands </a:t>
          </a:r>
          <a:r>
            <a:rPr lang="en-GB" sz="1800" b="1" kern="1200" dirty="0"/>
            <a:t>made without the provision of additional resources:</a:t>
          </a:r>
        </a:p>
        <a:p>
          <a:pPr marL="0" lvl="0" indent="0" algn="l" defTabSz="800100">
            <a:lnSpc>
              <a:spcPct val="90000"/>
            </a:lnSpc>
            <a:spcBef>
              <a:spcPct val="0"/>
            </a:spcBef>
            <a:spcAft>
              <a:spcPct val="35000"/>
            </a:spcAft>
            <a:buNone/>
          </a:pPr>
          <a:r>
            <a:rPr lang="en-GB" sz="1800" b="0" kern="1200" dirty="0"/>
            <a:t>- Some organisations reported that public sector organisations asked for their input or referred clients to them, but provided no additional resources. </a:t>
          </a:r>
        </a:p>
        <a:p>
          <a:pPr marL="0" lvl="0" indent="0" algn="l" defTabSz="800100">
            <a:lnSpc>
              <a:spcPct val="90000"/>
            </a:lnSpc>
            <a:spcBef>
              <a:spcPct val="0"/>
            </a:spcBef>
            <a:spcAft>
              <a:spcPct val="35000"/>
            </a:spcAft>
            <a:buNone/>
          </a:pPr>
          <a:r>
            <a:rPr lang="en-GB" sz="1800" b="0" kern="1200" dirty="0"/>
            <a:t>- Suggestions that the public sector could share its own resources with VCSE workers (e.g. internal training, physical space, equipment, services). </a:t>
          </a:r>
        </a:p>
      </dsp:txBody>
      <dsp:txXfrm>
        <a:off x="271425" y="255414"/>
        <a:ext cx="8072785" cy="1858221"/>
      </dsp:txXfrm>
    </dsp:sp>
    <dsp:sp modelId="{D2FE605D-DD24-46C3-8110-30C27ABBD973}">
      <dsp:nvSpPr>
        <dsp:cNvPr id="0" name=""/>
        <dsp:cNvSpPr/>
      </dsp:nvSpPr>
      <dsp:spPr>
        <a:xfrm rot="11188064">
          <a:off x="2495789" y="3166389"/>
          <a:ext cx="2762165" cy="690284"/>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74C45044-F325-4DBB-8795-72C2C11C3887}">
      <dsp:nvSpPr>
        <dsp:cNvPr id="0" name=""/>
        <dsp:cNvSpPr/>
      </dsp:nvSpPr>
      <dsp:spPr>
        <a:xfrm>
          <a:off x="228279" y="2489919"/>
          <a:ext cx="4274725" cy="2323424"/>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b="1" kern="1200" dirty="0"/>
            <a:t>Lack of recognition and involvement</a:t>
          </a:r>
        </a:p>
        <a:p>
          <a:pPr marL="0" lvl="0" indent="0" algn="l" defTabSz="800100">
            <a:lnSpc>
              <a:spcPct val="90000"/>
            </a:lnSpc>
            <a:spcBef>
              <a:spcPct val="0"/>
            </a:spcBef>
            <a:spcAft>
              <a:spcPct val="35000"/>
            </a:spcAft>
            <a:buNone/>
          </a:pPr>
          <a:r>
            <a:rPr lang="en-GB" sz="1800" b="0" kern="1200" dirty="0"/>
            <a:t>- Excluding the VCSE from the design of new services or strategic plans. </a:t>
          </a:r>
        </a:p>
        <a:p>
          <a:pPr marL="0" lvl="0" indent="0" algn="l" defTabSz="800100">
            <a:lnSpc>
              <a:spcPct val="90000"/>
            </a:lnSpc>
            <a:spcBef>
              <a:spcPct val="0"/>
            </a:spcBef>
            <a:spcAft>
              <a:spcPct val="35000"/>
            </a:spcAft>
            <a:buNone/>
          </a:pPr>
          <a:r>
            <a:rPr lang="en-GB" sz="1800" b="0" kern="1200" dirty="0"/>
            <a:t>- Tendency of public sector to ‘reinvent the wheel’, rather than building on VCSE-driven work that is already running.</a:t>
          </a:r>
        </a:p>
      </dsp:txBody>
      <dsp:txXfrm>
        <a:off x="296330" y="2557970"/>
        <a:ext cx="4138623" cy="2187322"/>
      </dsp:txXfrm>
    </dsp:sp>
    <dsp:sp modelId="{E4EC8ADB-D8EE-4E99-89CF-CE1F69E78917}">
      <dsp:nvSpPr>
        <dsp:cNvPr id="0" name=""/>
        <dsp:cNvSpPr/>
      </dsp:nvSpPr>
      <dsp:spPr>
        <a:xfrm rot="20099167">
          <a:off x="7585580" y="2922778"/>
          <a:ext cx="1789532" cy="690284"/>
        </a:xfrm>
        <a:prstGeom prst="leftArrow">
          <a:avLst>
            <a:gd name="adj1" fmla="val 60000"/>
            <a:gd name="adj2" fmla="val 50000"/>
          </a:avLst>
        </a:prstGeom>
        <a:solidFill>
          <a:srgbClr val="008CCC"/>
        </a:solidFill>
        <a:ln>
          <a:noFill/>
        </a:ln>
        <a:effectLst/>
      </dsp:spPr>
      <dsp:style>
        <a:lnRef idx="0">
          <a:scrgbClr r="0" g="0" b="0"/>
        </a:lnRef>
        <a:fillRef idx="1">
          <a:scrgbClr r="0" g="0" b="0"/>
        </a:fillRef>
        <a:effectRef idx="0">
          <a:scrgbClr r="0" g="0" b="0"/>
        </a:effectRef>
        <a:fontRef idx="minor">
          <a:schemeClr val="lt1"/>
        </a:fontRef>
      </dsp:style>
    </dsp:sp>
    <dsp:sp modelId="{70957831-373A-4269-9403-1D2E7E10CB04}">
      <dsp:nvSpPr>
        <dsp:cNvPr id="0" name=""/>
        <dsp:cNvSpPr/>
      </dsp:nvSpPr>
      <dsp:spPr>
        <a:xfrm>
          <a:off x="8668479" y="754248"/>
          <a:ext cx="2990704" cy="3282054"/>
        </a:xfrm>
        <a:prstGeom prst="roundRect">
          <a:avLst>
            <a:gd name="adj" fmla="val 10000"/>
          </a:avLst>
        </a:prstGeom>
        <a:solidFill>
          <a:schemeClr val="lt1">
            <a:hueOff val="0"/>
            <a:satOff val="0"/>
            <a:lumOff val="0"/>
            <a:alphaOff val="0"/>
          </a:schemeClr>
        </a:solidFill>
        <a:ln w="28575" cap="flat" cmpd="sng" algn="ctr">
          <a:solidFill>
            <a:srgbClr val="008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b="1" kern="1200" dirty="0"/>
            <a:t>A relationship defined by an imbalance</a:t>
          </a:r>
        </a:p>
        <a:p>
          <a:pPr marL="0" lvl="0" indent="0" algn="l" defTabSz="800100">
            <a:lnSpc>
              <a:spcPct val="90000"/>
            </a:lnSpc>
            <a:spcBef>
              <a:spcPct val="0"/>
            </a:spcBef>
            <a:spcAft>
              <a:spcPct val="35000"/>
            </a:spcAft>
            <a:buNone/>
          </a:pPr>
          <a:r>
            <a:rPr lang="en-GB" sz="1800" b="1" kern="1200" dirty="0"/>
            <a:t>- </a:t>
          </a:r>
          <a:r>
            <a:rPr lang="en-GB" sz="1800" b="0" kern="1200" dirty="0"/>
            <a:t>Not treated as partners</a:t>
          </a:r>
        </a:p>
        <a:p>
          <a:pPr marL="0" lvl="0" indent="0" algn="l" defTabSz="800100">
            <a:lnSpc>
              <a:spcPct val="90000"/>
            </a:lnSpc>
            <a:spcBef>
              <a:spcPct val="0"/>
            </a:spcBef>
            <a:spcAft>
              <a:spcPct val="35000"/>
            </a:spcAft>
            <a:buNone/>
          </a:pPr>
          <a:r>
            <a:rPr lang="en-GB" sz="1800" b="0" i="0" kern="1200" dirty="0"/>
            <a:t>- Expertise not recognised</a:t>
          </a:r>
        </a:p>
        <a:p>
          <a:pPr marL="0" lvl="0" indent="0" algn="l" defTabSz="800100">
            <a:lnSpc>
              <a:spcPct val="90000"/>
            </a:lnSpc>
            <a:spcBef>
              <a:spcPct val="0"/>
            </a:spcBef>
            <a:spcAft>
              <a:spcPct val="35000"/>
            </a:spcAft>
            <a:buNone/>
          </a:pPr>
          <a:r>
            <a:rPr lang="en-GB" sz="1800" b="0" i="0" kern="1200" dirty="0"/>
            <a:t>- Track record of success not acknowledged</a:t>
          </a:r>
        </a:p>
        <a:p>
          <a:pPr marL="0" lvl="0" indent="0" algn="l" defTabSz="800100">
            <a:lnSpc>
              <a:spcPct val="90000"/>
            </a:lnSpc>
            <a:spcBef>
              <a:spcPct val="0"/>
            </a:spcBef>
            <a:spcAft>
              <a:spcPct val="35000"/>
            </a:spcAft>
            <a:buNone/>
          </a:pPr>
          <a:r>
            <a:rPr lang="en-GB" sz="1800" b="0" i="0" kern="1200" dirty="0"/>
            <a:t>- Precarious relationship that is often dependent on a particular officer or funding streams. </a:t>
          </a:r>
        </a:p>
      </dsp:txBody>
      <dsp:txXfrm>
        <a:off x="8756074" y="841843"/>
        <a:ext cx="2815514" cy="310686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D1BE5-B021-4A70-B5F2-34E7506CDA8D}"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E1AD8-8243-4CCB-9749-09146519A2F5}" type="slidenum">
              <a:rPr lang="en-GB" smtClean="0"/>
              <a:t>‹#›</a:t>
            </a:fld>
            <a:endParaRPr lang="en-GB"/>
          </a:p>
        </p:txBody>
      </p:sp>
    </p:spTree>
    <p:extLst>
      <p:ext uri="{BB962C8B-B14F-4D97-AF65-F5344CB8AC3E}">
        <p14:creationId xmlns:p14="http://schemas.microsoft.com/office/powerpoint/2010/main" val="55053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98EF-F0F6-15C2-80E4-036980BCA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2A6AD-7D22-80E9-1B93-C6EFBDBA2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6A2BA-B1E7-655F-8132-73DD7219BDA4}"/>
              </a:ext>
            </a:extLst>
          </p:cNvPr>
          <p:cNvSpPr>
            <a:spLocks noGrp="1"/>
          </p:cNvSpPr>
          <p:nvPr>
            <p:ph type="body" idx="1"/>
          </p:nvPr>
        </p:nvSpPr>
        <p:spPr/>
        <p:txBody>
          <a:bodyPr/>
          <a:lstStyle/>
          <a:p>
            <a:endParaRPr lang="en-GB" dirty="0">
              <a:ea typeface="Calibri"/>
              <a:cs typeface="Calibri"/>
            </a:endParaRPr>
          </a:p>
          <a:p>
            <a:endParaRPr lang="en-GB"/>
          </a:p>
        </p:txBody>
      </p:sp>
      <p:sp>
        <p:nvSpPr>
          <p:cNvPr id="4" name="Slide Number Placeholder 3">
            <a:extLst>
              <a:ext uri="{FF2B5EF4-FFF2-40B4-BE49-F238E27FC236}">
                <a16:creationId xmlns:a16="http://schemas.microsoft.com/office/drawing/2014/main" id="{6C747AD6-A091-DD60-15EE-CE95E48A17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B1BA-FEF1-4562-907B-BE7F6163B9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B1BA-FEF1-4562-907B-BE7F6163B9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69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B1BA-FEF1-4562-907B-BE7F6163B9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33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265C-555B-019C-96BF-B3774D2158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D2BD00-E917-09CF-FF96-D85F32A51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CE9369-37D9-3DEB-88C0-8788E5DD5939}"/>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5" name="Footer Placeholder 4">
            <a:extLst>
              <a:ext uri="{FF2B5EF4-FFF2-40B4-BE49-F238E27FC236}">
                <a16:creationId xmlns:a16="http://schemas.microsoft.com/office/drawing/2014/main" id="{1A346641-A5AC-ACF1-9D7E-A9EA519BB3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814F62-CEFA-CDC7-2943-A5F302BBC5C8}"/>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29743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F497-BEF8-0731-9F5C-46C7205570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E7D138-AE83-63BE-B258-D0FF982B0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87A802-B9D6-9EC1-F030-624A8A4FC8C9}"/>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5" name="Footer Placeholder 4">
            <a:extLst>
              <a:ext uri="{FF2B5EF4-FFF2-40B4-BE49-F238E27FC236}">
                <a16:creationId xmlns:a16="http://schemas.microsoft.com/office/drawing/2014/main" id="{A4164A6D-8263-092E-453E-1E8D63BF5E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EA74A7-F1EB-B522-7D0F-DB570352A222}"/>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228407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FDE4E8-1DC9-465F-A949-2DC16B63D2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2B2A39-F43D-FB8E-5DE0-0ADAB59DFB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7AC27A-7DFC-ED1A-4F8F-37971CEDC386}"/>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5" name="Footer Placeholder 4">
            <a:extLst>
              <a:ext uri="{FF2B5EF4-FFF2-40B4-BE49-F238E27FC236}">
                <a16:creationId xmlns:a16="http://schemas.microsoft.com/office/drawing/2014/main" id="{D79FEDDC-C614-3A79-FECE-9FD9CBC3E7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005CD2-3F99-8A6C-9BC4-460BC726F3FD}"/>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472183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D6E6-CD33-DAA6-0868-09EB15C6B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B18A8D-DFA1-8583-4DF6-46374ABFFF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5CB29E-7F37-F00B-53D6-2F6C25CA63CB}"/>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5" name="Footer Placeholder 4">
            <a:extLst>
              <a:ext uri="{FF2B5EF4-FFF2-40B4-BE49-F238E27FC236}">
                <a16:creationId xmlns:a16="http://schemas.microsoft.com/office/drawing/2014/main" id="{9E1DB935-F766-0C9D-A5F0-326A3B4499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61519-B151-CBC3-EF40-85CCCA709460}"/>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183501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4091-6EC0-403B-1C7B-5A082BDBB8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669BC7-6BE5-633C-F427-9DC1E601D914}"/>
              </a:ext>
            </a:extLst>
          </p:cNvPr>
          <p:cNvSpPr>
            <a:spLocks noGrp="1"/>
          </p:cNvSpPr>
          <p:nvPr>
            <p:ph idx="1"/>
          </p:nvPr>
        </p:nvSpPr>
        <p:spPr/>
        <p:txBody>
          <a:bodyPr/>
          <a:lstStyle>
            <a:lvl1pPr>
              <a:buClr>
                <a:srgbClr val="007DBA"/>
              </a:buClr>
              <a:defRPr/>
            </a:lvl1pPr>
            <a:lvl2pPr>
              <a:buClr>
                <a:srgbClr val="007DBA"/>
              </a:buClr>
              <a:defRPr/>
            </a:lvl2pPr>
            <a:lvl3pPr>
              <a:buClr>
                <a:srgbClr val="007DBA"/>
              </a:buClr>
              <a:defRPr/>
            </a:lvl3pPr>
            <a:lvl4pPr>
              <a:buClr>
                <a:srgbClr val="007DBA"/>
              </a:buClr>
              <a:defRPr/>
            </a:lvl4pPr>
            <a:lvl5pPr>
              <a:buClr>
                <a:srgbClr val="007DB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80655E-6580-3B72-583D-CF7F7BC8DC7F}"/>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5" name="Footer Placeholder 4">
            <a:extLst>
              <a:ext uri="{FF2B5EF4-FFF2-40B4-BE49-F238E27FC236}">
                <a16:creationId xmlns:a16="http://schemas.microsoft.com/office/drawing/2014/main" id="{4B684B50-40BB-C2CC-A848-5FCA8CDD37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A5C7D0-4AB3-F809-5A4B-DF45E33BC5E7}"/>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327712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3151-18D9-2336-10E3-4C58F522B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5840CE-2D94-50B6-5C56-9483B9FBB2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9D8CEB-0B68-83CA-CB42-FEA048ECE6EF}"/>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5" name="Footer Placeholder 4">
            <a:extLst>
              <a:ext uri="{FF2B5EF4-FFF2-40B4-BE49-F238E27FC236}">
                <a16:creationId xmlns:a16="http://schemas.microsoft.com/office/drawing/2014/main" id="{3CDDA530-9A4C-8EB1-B18E-CACE9CB013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F2D75-5CD7-9AC3-DF99-BEC35123FBC5}"/>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82939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6D90-4D8C-6765-FA04-628429EC48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C04F42-B961-27BF-3B5B-152CBF7F15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4B2F1C-C56D-2046-0367-AB880DA38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B12B46-E680-028C-F0CC-7711E67743D5}"/>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6" name="Footer Placeholder 5">
            <a:extLst>
              <a:ext uri="{FF2B5EF4-FFF2-40B4-BE49-F238E27FC236}">
                <a16:creationId xmlns:a16="http://schemas.microsoft.com/office/drawing/2014/main" id="{A4F1E305-1F7D-3CEC-928C-3EB35B85DD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ABEA19-3AC5-97E0-6444-072A53078195}"/>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9529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BB44-BAC1-CBAB-3BC3-C0B16CA809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B8BD10-CD25-FECA-D33F-EEBF3AFB0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088DD3-900F-6F15-939A-7F4EDCE413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1FBC99-A4B0-FDF9-7B08-EC7AE7DF3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EB3EFA-5E3F-0C77-61FF-4712B7385C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0E69B2-074B-AF54-4360-DFC2EF488AF5}"/>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8" name="Footer Placeholder 7">
            <a:extLst>
              <a:ext uri="{FF2B5EF4-FFF2-40B4-BE49-F238E27FC236}">
                <a16:creationId xmlns:a16="http://schemas.microsoft.com/office/drawing/2014/main" id="{905C22D4-EB59-2C40-8698-6BA12E860E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A67585-4AAC-C32A-62D3-86FA6DF15174}"/>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139186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D6C2-80C9-D86D-6595-AA6144C255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A6E18D-979A-F4D4-6712-C756867291BB}"/>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4" name="Footer Placeholder 3">
            <a:extLst>
              <a:ext uri="{FF2B5EF4-FFF2-40B4-BE49-F238E27FC236}">
                <a16:creationId xmlns:a16="http://schemas.microsoft.com/office/drawing/2014/main" id="{25F6B783-B5DE-43E6-644E-10A36C9C92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BC697F-2A60-A404-303D-E7BC951D3437}"/>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204622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25433-5639-4024-F79F-D4784DA355FF}"/>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3" name="Footer Placeholder 2">
            <a:extLst>
              <a:ext uri="{FF2B5EF4-FFF2-40B4-BE49-F238E27FC236}">
                <a16:creationId xmlns:a16="http://schemas.microsoft.com/office/drawing/2014/main" id="{5FAB4F37-D58D-F9BC-8C35-D83B7EBE55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4BC4DF-2B74-C1B5-EBF4-9C37DD385B1D}"/>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3671599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4097-2F00-808A-0D4A-EFDDDA8F5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0AC871-A52A-FD62-B16C-9BD789881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D4E22D-3EC7-B48D-84CD-D2C34E074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57BB-A203-92DC-57B1-C484F84063BA}"/>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6" name="Footer Placeholder 5">
            <a:extLst>
              <a:ext uri="{FF2B5EF4-FFF2-40B4-BE49-F238E27FC236}">
                <a16:creationId xmlns:a16="http://schemas.microsoft.com/office/drawing/2014/main" id="{5DF2B327-27A1-FB24-5E61-98B3ADBDD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C5CA99-3A86-CDCD-E66C-823C47371D76}"/>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404503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7443-568A-2C32-97F3-ACEC9FF6D7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9DF49E-6554-E730-CDD5-3DE152E156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DDE03-ADFD-0B6A-864F-E09C78BBBE35}"/>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5" name="Footer Placeholder 4">
            <a:extLst>
              <a:ext uri="{FF2B5EF4-FFF2-40B4-BE49-F238E27FC236}">
                <a16:creationId xmlns:a16="http://schemas.microsoft.com/office/drawing/2014/main" id="{EF31C2B2-B2BB-19EB-C6CF-45E686B03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3C1E6C-2E2F-E318-EFB0-59D0AEBC8209}"/>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1811726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D8C6-284E-CFEF-8AAF-85D1C0304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ADCF1E-D6B2-8536-E364-B5875BE20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4DFC01-D2CE-06F8-3439-0D30CFFAC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D1AFFC-37C7-B65E-4BBE-51D6F346ED65}"/>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6" name="Footer Placeholder 5">
            <a:extLst>
              <a:ext uri="{FF2B5EF4-FFF2-40B4-BE49-F238E27FC236}">
                <a16:creationId xmlns:a16="http://schemas.microsoft.com/office/drawing/2014/main" id="{A39925E8-7642-0FF6-1E19-C61BA90418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07897E-8B3F-AF51-6EC5-6ADB8A252D49}"/>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3345249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D8CD-9313-DDAD-77C6-2CA2B9C3E9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3A8259-F4DC-6E24-B93D-AA66BCD25D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06311D-E102-B9CA-D556-770674847B4A}"/>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5" name="Footer Placeholder 4">
            <a:extLst>
              <a:ext uri="{FF2B5EF4-FFF2-40B4-BE49-F238E27FC236}">
                <a16:creationId xmlns:a16="http://schemas.microsoft.com/office/drawing/2014/main" id="{148472D4-6FDE-2978-68C6-C17A00E77D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776E6A-EA86-C3AD-22BC-C0671A5F15E9}"/>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661198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6131-962B-298D-3416-1C458FB1A5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6C85A9-BC1A-9150-6E9A-2AEC498D17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0E2EE-5DFF-8DD5-A796-DFD4547396E0}"/>
              </a:ext>
            </a:extLst>
          </p:cNvPr>
          <p:cNvSpPr>
            <a:spLocks noGrp="1"/>
          </p:cNvSpPr>
          <p:nvPr>
            <p:ph type="dt" sz="half" idx="10"/>
          </p:nvPr>
        </p:nvSpPr>
        <p:spPr/>
        <p:txBody>
          <a:bodyPr/>
          <a:lstStyle/>
          <a:p>
            <a:fld id="{5B4CF7B2-AB9C-4070-A3B4-748AEE43B95A}" type="datetimeFigureOut">
              <a:rPr lang="en-GB" smtClean="0"/>
              <a:t>22/07/2025</a:t>
            </a:fld>
            <a:endParaRPr lang="en-GB"/>
          </a:p>
        </p:txBody>
      </p:sp>
      <p:sp>
        <p:nvSpPr>
          <p:cNvPr id="5" name="Footer Placeholder 4">
            <a:extLst>
              <a:ext uri="{FF2B5EF4-FFF2-40B4-BE49-F238E27FC236}">
                <a16:creationId xmlns:a16="http://schemas.microsoft.com/office/drawing/2014/main" id="{6707F0FE-B90D-9588-3E60-B600CF13F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CCAC8F-58BC-28D3-351E-1CBDB04D7144}"/>
              </a:ext>
            </a:extLst>
          </p:cNvPr>
          <p:cNvSpPr>
            <a:spLocks noGrp="1"/>
          </p:cNvSpPr>
          <p:nvPr>
            <p:ph type="sldNum" sz="quarter" idx="12"/>
          </p:nvPr>
        </p:nvSpPr>
        <p:spPr/>
        <p:txBody>
          <a:bodyPr/>
          <a:lstStyle/>
          <a:p>
            <a:fld id="{436B6140-80DE-43E9-9CF5-255D8B836319}" type="slidenum">
              <a:rPr lang="en-GB" smtClean="0"/>
              <a:t>‹#›</a:t>
            </a:fld>
            <a:endParaRPr lang="en-GB"/>
          </a:p>
        </p:txBody>
      </p:sp>
    </p:spTree>
    <p:extLst>
      <p:ext uri="{BB962C8B-B14F-4D97-AF65-F5344CB8AC3E}">
        <p14:creationId xmlns:p14="http://schemas.microsoft.com/office/powerpoint/2010/main" val="91347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59E7-E0AD-8763-D216-F6665312B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2C9FEE-DC5F-236F-7536-E0D5C2C11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453E26-B252-D952-916F-EC3C4965761D}"/>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5" name="Footer Placeholder 4">
            <a:extLst>
              <a:ext uri="{FF2B5EF4-FFF2-40B4-BE49-F238E27FC236}">
                <a16:creationId xmlns:a16="http://schemas.microsoft.com/office/drawing/2014/main" id="{B2076E75-BE87-BBC9-6940-B3887073A0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18B4BA-C68A-6D82-DCB8-D30E79C3F492}"/>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405876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DC7A-8594-F010-4872-64D577EF85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79D759-431A-9F94-0B85-5355AA147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AB2CBF-A42E-E8C3-C54D-DF1AA8D56C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73A3A9-A9C0-94EA-4986-FEECB1C0BD5C}"/>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6" name="Footer Placeholder 5">
            <a:extLst>
              <a:ext uri="{FF2B5EF4-FFF2-40B4-BE49-F238E27FC236}">
                <a16:creationId xmlns:a16="http://schemas.microsoft.com/office/drawing/2014/main" id="{E171CACD-2C1D-65CF-8365-716667294C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517C1-47CA-0DDB-98F2-BDE992B3C9E2}"/>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148229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2CA5-CAB9-814A-92FD-0B6931F8D9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7FE153-1F7D-B74A-4690-17460B505D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4C93A6-3A28-8072-1E49-959C15E428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E6DB7B-D468-E949-3CC6-615140519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B9E8D2-716D-D0CC-4B5E-6A1666379F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F84523-0A51-87A5-015C-A7C29DD71C65}"/>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8" name="Footer Placeholder 7">
            <a:extLst>
              <a:ext uri="{FF2B5EF4-FFF2-40B4-BE49-F238E27FC236}">
                <a16:creationId xmlns:a16="http://schemas.microsoft.com/office/drawing/2014/main" id="{0AC0FA74-5E0B-A292-2C18-E00EBB2EAD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DE535E-5D11-897D-FDFA-FE6D0874EA50}"/>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314721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B5ED-9179-EB88-85E9-3774BA6DE3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7DC44A-818D-895D-38C0-79B1DA3E442D}"/>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4" name="Footer Placeholder 3">
            <a:extLst>
              <a:ext uri="{FF2B5EF4-FFF2-40B4-BE49-F238E27FC236}">
                <a16:creationId xmlns:a16="http://schemas.microsoft.com/office/drawing/2014/main" id="{5F9A86D5-5B15-0755-D0CA-003C5DAB20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992DE0-CF88-BA58-128F-879630CDE8A1}"/>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83972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30376-BFF4-3B59-73C0-BB6F8975B3D1}"/>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3" name="Footer Placeholder 2">
            <a:extLst>
              <a:ext uri="{FF2B5EF4-FFF2-40B4-BE49-F238E27FC236}">
                <a16:creationId xmlns:a16="http://schemas.microsoft.com/office/drawing/2014/main" id="{628D5B1D-E9FB-8A09-A1CC-9E140C7DD5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F29212-400A-4938-3938-730C55A2121A}"/>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18271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B2AE-52ED-BC2A-FB91-349B75157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A2B039-4FC8-C0E3-A7F2-39C68C573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30A579-D189-07D0-8E3F-8D618C7AA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0A79CC-4429-A98D-F332-FC7648282202}"/>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6" name="Footer Placeholder 5">
            <a:extLst>
              <a:ext uri="{FF2B5EF4-FFF2-40B4-BE49-F238E27FC236}">
                <a16:creationId xmlns:a16="http://schemas.microsoft.com/office/drawing/2014/main" id="{B5539553-AC9B-247B-EAF7-E3E8DE48F2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3638F8-0E74-77EB-F6D2-88393B60AEA5}"/>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391426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5F2C-B7D4-93FC-C150-C8FCC98DD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49FAB9-5C2D-3781-9910-844DE6D44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B1619F-FE99-7642-25E4-3F245B73B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25C21-2F80-4B93-0936-13600E5D0C67}"/>
              </a:ext>
            </a:extLst>
          </p:cNvPr>
          <p:cNvSpPr>
            <a:spLocks noGrp="1"/>
          </p:cNvSpPr>
          <p:nvPr>
            <p:ph type="dt" sz="half" idx="10"/>
          </p:nvPr>
        </p:nvSpPr>
        <p:spPr/>
        <p:txBody>
          <a:bodyPr/>
          <a:lstStyle/>
          <a:p>
            <a:fld id="{25C6A50B-24F1-4641-82C8-4E6A63662161}" type="datetimeFigureOut">
              <a:rPr lang="en-GB" smtClean="0"/>
              <a:t>22/07/2025</a:t>
            </a:fld>
            <a:endParaRPr lang="en-GB"/>
          </a:p>
        </p:txBody>
      </p:sp>
      <p:sp>
        <p:nvSpPr>
          <p:cNvPr id="6" name="Footer Placeholder 5">
            <a:extLst>
              <a:ext uri="{FF2B5EF4-FFF2-40B4-BE49-F238E27FC236}">
                <a16:creationId xmlns:a16="http://schemas.microsoft.com/office/drawing/2014/main" id="{8B23A861-E40B-41D6-3E68-65C3EB8BDB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7E6366-439E-0920-21B6-DFEBDCB7BF02}"/>
              </a:ext>
            </a:extLst>
          </p:cNvPr>
          <p:cNvSpPr>
            <a:spLocks noGrp="1"/>
          </p:cNvSpPr>
          <p:nvPr>
            <p:ph type="sldNum" sz="quarter" idx="12"/>
          </p:nvPr>
        </p:nvSpPr>
        <p:spPr/>
        <p:txBody>
          <a:bodyPr/>
          <a:lstStyle/>
          <a:p>
            <a:fld id="{714F0C34-E0A8-4DB8-81A5-DFC14117CBC1}" type="slidenum">
              <a:rPr lang="en-GB" smtClean="0"/>
              <a:t>‹#›</a:t>
            </a:fld>
            <a:endParaRPr lang="en-GB"/>
          </a:p>
        </p:txBody>
      </p:sp>
    </p:spTree>
    <p:extLst>
      <p:ext uri="{BB962C8B-B14F-4D97-AF65-F5344CB8AC3E}">
        <p14:creationId xmlns:p14="http://schemas.microsoft.com/office/powerpoint/2010/main" val="198960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8D540D-58E6-D138-4CDA-CB3C677DD7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65F732-D769-AD2F-2662-DA3FBB43E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FEA440-C945-F1BB-3F90-B911331F20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C6A50B-24F1-4641-82C8-4E6A63662161}" type="datetimeFigureOut">
              <a:rPr lang="en-GB" smtClean="0"/>
              <a:t>22/07/2025</a:t>
            </a:fld>
            <a:endParaRPr lang="en-GB"/>
          </a:p>
        </p:txBody>
      </p:sp>
      <p:sp>
        <p:nvSpPr>
          <p:cNvPr id="5" name="Footer Placeholder 4">
            <a:extLst>
              <a:ext uri="{FF2B5EF4-FFF2-40B4-BE49-F238E27FC236}">
                <a16:creationId xmlns:a16="http://schemas.microsoft.com/office/drawing/2014/main" id="{2C7DD62B-97B8-C6AA-6EC3-4D991996A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3C8EA73-27B5-1139-96B3-B308B3ACB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4F0C34-E0A8-4DB8-81A5-DFC14117CBC1}" type="slidenum">
              <a:rPr lang="en-GB" smtClean="0"/>
              <a:t>‹#›</a:t>
            </a:fld>
            <a:endParaRPr lang="en-GB"/>
          </a:p>
        </p:txBody>
      </p:sp>
    </p:spTree>
    <p:extLst>
      <p:ext uri="{BB962C8B-B14F-4D97-AF65-F5344CB8AC3E}">
        <p14:creationId xmlns:p14="http://schemas.microsoft.com/office/powerpoint/2010/main" val="765146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986E0-EBDC-8E25-D5F3-16A3C5216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A908FDF-E859-FE0E-D6D0-63B6F3CFA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3C01B16-C99E-D702-6111-4E054CD6C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CF7B2-AB9C-4070-A3B4-748AEE43B95A}" type="datetimeFigureOut">
              <a:rPr lang="en-GB" smtClean="0"/>
              <a:t>22/07/2025</a:t>
            </a:fld>
            <a:endParaRPr lang="en-GB"/>
          </a:p>
        </p:txBody>
      </p:sp>
      <p:sp>
        <p:nvSpPr>
          <p:cNvPr id="5" name="Footer Placeholder 4">
            <a:extLst>
              <a:ext uri="{FF2B5EF4-FFF2-40B4-BE49-F238E27FC236}">
                <a16:creationId xmlns:a16="http://schemas.microsoft.com/office/drawing/2014/main" id="{08525D23-2B36-8ED8-64D3-526C56BDA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442759-3224-01D2-D066-CA7BC5B82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B6140-80DE-43E9-9CF5-255D8B836319}" type="slidenum">
              <a:rPr lang="en-GB" smtClean="0"/>
              <a:t>‹#›</a:t>
            </a:fld>
            <a:endParaRPr lang="en-GB"/>
          </a:p>
        </p:txBody>
      </p:sp>
      <p:sp>
        <p:nvSpPr>
          <p:cNvPr id="7" name="Rectangle 6">
            <a:extLst>
              <a:ext uri="{FF2B5EF4-FFF2-40B4-BE49-F238E27FC236}">
                <a16:creationId xmlns:a16="http://schemas.microsoft.com/office/drawing/2014/main" id="{78339B29-A4BB-24FF-6B74-75FF1D9704D8}"/>
              </a:ext>
            </a:extLst>
          </p:cNvPr>
          <p:cNvSpPr/>
          <p:nvPr userDrawn="1"/>
        </p:nvSpPr>
        <p:spPr>
          <a:xfrm>
            <a:off x="0" y="0"/>
            <a:ext cx="12192000" cy="6858000"/>
          </a:xfrm>
          <a:prstGeom prst="rect">
            <a:avLst/>
          </a:prstGeom>
          <a:noFill/>
          <a:ln w="155575">
            <a:solidFill>
              <a:srgbClr val="008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8" name="Picture 7" descr="University of Worcester logo">
            <a:extLst>
              <a:ext uri="{FF2B5EF4-FFF2-40B4-BE49-F238E27FC236}">
                <a16:creationId xmlns:a16="http://schemas.microsoft.com/office/drawing/2014/main" id="{B1F6DDA1-8546-BA9E-DE09-BEEF2AEECFCC}"/>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9765791" y="5920243"/>
            <a:ext cx="2014633" cy="678669"/>
          </a:xfrm>
          <a:prstGeom prst="rect">
            <a:avLst/>
          </a:prstGeom>
        </p:spPr>
      </p:pic>
    </p:spTree>
    <p:extLst>
      <p:ext uri="{BB962C8B-B14F-4D97-AF65-F5344CB8AC3E}">
        <p14:creationId xmlns:p14="http://schemas.microsoft.com/office/powerpoint/2010/main" val="1712254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 Id="rId1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764D-0EE3-363F-C326-8C76D38844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51A95-E3EB-52E5-79C2-80EE83D23B77}"/>
              </a:ext>
            </a:extLst>
          </p:cNvPr>
          <p:cNvSpPr>
            <a:spLocks noGrp="1"/>
          </p:cNvSpPr>
          <p:nvPr>
            <p:ph type="ctrTitle"/>
          </p:nvPr>
        </p:nvSpPr>
        <p:spPr>
          <a:xfrm>
            <a:off x="605337" y="562708"/>
            <a:ext cx="10484694" cy="3073661"/>
          </a:xfrm>
        </p:spPr>
        <p:txBody>
          <a:bodyPr>
            <a:noAutofit/>
          </a:bodyPr>
          <a:lstStyle/>
          <a:p>
            <a:pPr algn="l"/>
            <a:br>
              <a:rPr lang="en-GB" sz="4000" b="1" dirty="0">
                <a:solidFill>
                  <a:srgbClr val="001542"/>
                </a:solidFill>
                <a:latin typeface="Arial" panose="020B0604020202020204" pitchFamily="34" charset="0"/>
                <a:cs typeface="Arial" panose="020B0604020202020204" pitchFamily="34" charset="0"/>
              </a:rPr>
            </a:br>
            <a:r>
              <a:rPr lang="en-GB" sz="4800" b="1" dirty="0">
                <a:solidFill>
                  <a:srgbClr val="001542"/>
                </a:solidFill>
                <a:latin typeface="Arial" panose="020B0604020202020204" pitchFamily="34" charset="0"/>
                <a:cs typeface="Arial" panose="020B0604020202020204" pitchFamily="34" charset="0"/>
              </a:rPr>
              <a:t>Understanding and Strengthening the VCSE Sector in Worcestershire</a:t>
            </a:r>
            <a:br>
              <a:rPr lang="en-GB" sz="4800" b="1" dirty="0">
                <a:solidFill>
                  <a:srgbClr val="001542"/>
                </a:solidFill>
                <a:latin typeface="Arial" panose="020B0604020202020204" pitchFamily="34" charset="0"/>
                <a:cs typeface="Arial" panose="020B0604020202020204" pitchFamily="34" charset="0"/>
              </a:rPr>
            </a:br>
            <a:br>
              <a:rPr lang="en-GB" sz="2400" b="1" dirty="0">
                <a:solidFill>
                  <a:srgbClr val="001542"/>
                </a:solidFill>
                <a:latin typeface="Arial" panose="020B0604020202020204" pitchFamily="34" charset="0"/>
                <a:cs typeface="Arial" panose="020B0604020202020204" pitchFamily="34" charset="0"/>
              </a:rPr>
            </a:br>
            <a:r>
              <a:rPr lang="en-GB" sz="2800" b="0" dirty="0">
                <a:solidFill>
                  <a:srgbClr val="0070C0"/>
                </a:solidFill>
                <a:latin typeface="Arial" panose="020B0604020202020204" pitchFamily="34" charset="0"/>
                <a:cs typeface="Arial" panose="020B0604020202020204" pitchFamily="34" charset="0"/>
              </a:rPr>
              <a:t>An Alliance Project funded by Worcestershire County Council</a:t>
            </a:r>
          </a:p>
        </p:txBody>
      </p:sp>
      <p:sp>
        <p:nvSpPr>
          <p:cNvPr id="6" name="Subtitle 2">
            <a:extLst>
              <a:ext uri="{FF2B5EF4-FFF2-40B4-BE49-F238E27FC236}">
                <a16:creationId xmlns:a16="http://schemas.microsoft.com/office/drawing/2014/main" id="{5DC0BAC2-CBF8-68D0-A11B-1D4A1C625598}"/>
              </a:ext>
            </a:extLst>
          </p:cNvPr>
          <p:cNvSpPr>
            <a:spLocks noGrp="1"/>
          </p:cNvSpPr>
          <p:nvPr>
            <p:ph type="subTitle" idx="1"/>
          </p:nvPr>
        </p:nvSpPr>
        <p:spPr>
          <a:xfrm>
            <a:off x="1590076" y="4393940"/>
            <a:ext cx="11028218" cy="1162800"/>
          </a:xfrm>
        </p:spPr>
        <p:txBody>
          <a:bodyPr>
            <a:normAutofit/>
          </a:bodyPr>
          <a:lstStyle/>
          <a:p>
            <a:pPr algn="l"/>
            <a:r>
              <a:rPr lang="en-GB" b="1" dirty="0">
                <a:solidFill>
                  <a:srgbClr val="0C2340"/>
                </a:solidFill>
                <a:latin typeface="Arial" panose="020B0604020202020204" pitchFamily="34" charset="0"/>
                <a:cs typeface="Arial" panose="020B0604020202020204" pitchFamily="34" charset="0"/>
              </a:rPr>
              <a:t>Dr. Catharine Rose, </a:t>
            </a:r>
            <a:r>
              <a:rPr lang="en-GB" dirty="0">
                <a:solidFill>
                  <a:srgbClr val="0C2340"/>
                </a:solidFill>
                <a:latin typeface="Arial" panose="020B0604020202020204" pitchFamily="34" charset="0"/>
                <a:cs typeface="Arial" panose="020B0604020202020204" pitchFamily="34" charset="0"/>
              </a:rPr>
              <a:t>Research Fellow – University of Worcester</a:t>
            </a:r>
          </a:p>
          <a:p>
            <a:pPr algn="l"/>
            <a:r>
              <a:rPr lang="en-GB" b="1" dirty="0">
                <a:solidFill>
                  <a:srgbClr val="0C2340"/>
                </a:solidFill>
                <a:latin typeface="Arial" panose="020B0604020202020204" pitchFamily="34" charset="0"/>
                <a:cs typeface="Arial" panose="020B0604020202020204" pitchFamily="34" charset="0"/>
              </a:rPr>
              <a:t>Peter Rose, </a:t>
            </a:r>
            <a:r>
              <a:rPr lang="en-GB" dirty="0">
                <a:solidFill>
                  <a:srgbClr val="0C2340"/>
                </a:solidFill>
                <a:latin typeface="Arial" panose="020B0604020202020204" pitchFamily="34" charset="0"/>
                <a:cs typeface="Arial" panose="020B0604020202020204" pitchFamily="34" charset="0"/>
              </a:rPr>
              <a:t>Director – Tiller Research Ltd</a:t>
            </a:r>
          </a:p>
        </p:txBody>
      </p:sp>
      <p:pic>
        <p:nvPicPr>
          <p:cNvPr id="8" name="Picture 7" descr="A blue text on a white background&#10;&#10;AI-generated content may be incorrect.">
            <a:extLst>
              <a:ext uri="{FF2B5EF4-FFF2-40B4-BE49-F238E27FC236}">
                <a16:creationId xmlns:a16="http://schemas.microsoft.com/office/drawing/2014/main" id="{A8B343E2-C7A3-A580-E959-35F8F197F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831" y="5845078"/>
            <a:ext cx="1853602" cy="790449"/>
          </a:xfrm>
          <a:prstGeom prst="rect">
            <a:avLst/>
          </a:prstGeom>
        </p:spPr>
      </p:pic>
    </p:spTree>
    <p:extLst>
      <p:ext uri="{BB962C8B-B14F-4D97-AF65-F5344CB8AC3E}">
        <p14:creationId xmlns:p14="http://schemas.microsoft.com/office/powerpoint/2010/main" val="649147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BD8A7-3731-13C2-51E2-D2202A6118F5}"/>
            </a:ext>
          </a:extLst>
        </p:cNvPr>
        <p:cNvGrpSpPr/>
        <p:nvPr/>
      </p:nvGrpSpPr>
      <p:grpSpPr>
        <a:xfrm>
          <a:off x="0" y="0"/>
          <a:ext cx="0" cy="0"/>
          <a:chOff x="0" y="0"/>
          <a:chExt cx="0" cy="0"/>
        </a:xfrm>
      </p:grpSpPr>
      <p:pic>
        <p:nvPicPr>
          <p:cNvPr id="4" name="Picture 3" descr="A blue text on a white background&#10;&#10;AI-generated content may be incorrect.">
            <a:extLst>
              <a:ext uri="{FF2B5EF4-FFF2-40B4-BE49-F238E27FC236}">
                <a16:creationId xmlns:a16="http://schemas.microsoft.com/office/drawing/2014/main" id="{6E8DCAB4-23BD-3C47-60D2-0C5F28E22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452" y="5673970"/>
            <a:ext cx="2106320" cy="898218"/>
          </a:xfrm>
          <a:prstGeom prst="rect">
            <a:avLst/>
          </a:prstGeom>
        </p:spPr>
      </p:pic>
      <p:sp>
        <p:nvSpPr>
          <p:cNvPr id="11" name="Content Placeholder 2">
            <a:extLst>
              <a:ext uri="{FF2B5EF4-FFF2-40B4-BE49-F238E27FC236}">
                <a16:creationId xmlns:a16="http://schemas.microsoft.com/office/drawing/2014/main" id="{73C88163-FCE6-4665-B8B0-0E9583EB7576}"/>
              </a:ext>
            </a:extLst>
          </p:cNvPr>
          <p:cNvSpPr>
            <a:spLocks noGrp="1"/>
          </p:cNvSpPr>
          <p:nvPr>
            <p:ph idx="1"/>
          </p:nvPr>
        </p:nvSpPr>
        <p:spPr>
          <a:xfrm>
            <a:off x="445477" y="494249"/>
            <a:ext cx="8299938" cy="1006305"/>
          </a:xfrm>
        </p:spPr>
        <p:txBody>
          <a:bodyPr>
            <a:normAutofit/>
          </a:bodyPr>
          <a:lstStyle/>
          <a:p>
            <a:pPr marL="0" indent="0">
              <a:spcBef>
                <a:spcPts val="2400"/>
              </a:spcBef>
              <a:buNone/>
            </a:pPr>
            <a:r>
              <a:rPr lang="en-GB" dirty="0"/>
              <a:t>Confidence about the future is reasonably strong, but a significant minority have low confidence…</a:t>
            </a:r>
          </a:p>
          <a:p>
            <a:pPr marL="457200" lvl="1" indent="0">
              <a:spcBef>
                <a:spcPts val="1200"/>
              </a:spcBef>
              <a:buNone/>
            </a:pPr>
            <a:endParaRPr lang="en-GB" dirty="0">
              <a:solidFill>
                <a:srgbClr val="008CCC"/>
              </a:solidFill>
            </a:endParaRPr>
          </a:p>
          <a:p>
            <a:pPr lvl="1">
              <a:spcBef>
                <a:spcPts val="1200"/>
              </a:spcBef>
            </a:pPr>
            <a:endParaRPr lang="en-GB" dirty="0">
              <a:solidFill>
                <a:srgbClr val="008CCC"/>
              </a:solidFill>
            </a:endParaRPr>
          </a:p>
        </p:txBody>
      </p:sp>
      <p:pic>
        <p:nvPicPr>
          <p:cNvPr id="5" name="Picture 4" descr="A diagram of the same number of people&#10;&#10;AI-generated content may be incorrect.">
            <a:extLst>
              <a:ext uri="{FF2B5EF4-FFF2-40B4-BE49-F238E27FC236}">
                <a16:creationId xmlns:a16="http://schemas.microsoft.com/office/drawing/2014/main" id="{C2F156B8-E319-B455-05BA-7807C8BD6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2" y="1617784"/>
            <a:ext cx="6667998" cy="5071634"/>
          </a:xfrm>
          <a:prstGeom prst="rect">
            <a:avLst/>
          </a:prstGeom>
        </p:spPr>
      </p:pic>
      <p:sp>
        <p:nvSpPr>
          <p:cNvPr id="6" name="Content Placeholder 2">
            <a:extLst>
              <a:ext uri="{FF2B5EF4-FFF2-40B4-BE49-F238E27FC236}">
                <a16:creationId xmlns:a16="http://schemas.microsoft.com/office/drawing/2014/main" id="{00C17666-DFD9-1B80-0463-E7B5FE8277D4}"/>
              </a:ext>
            </a:extLst>
          </p:cNvPr>
          <p:cNvSpPr txBox="1">
            <a:spLocks/>
          </p:cNvSpPr>
          <p:nvPr/>
        </p:nvSpPr>
        <p:spPr>
          <a:xfrm>
            <a:off x="7194766" y="1899139"/>
            <a:ext cx="4762772" cy="3774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DBA"/>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DBA"/>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DB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DB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DB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200"/>
              </a:spcBef>
            </a:pPr>
            <a:r>
              <a:rPr lang="en-GB" dirty="0">
                <a:solidFill>
                  <a:srgbClr val="008CCC"/>
                </a:solidFill>
              </a:rPr>
              <a:t>Larger organisations typically more confident about the future of their organisation than smaller organisations</a:t>
            </a:r>
          </a:p>
          <a:p>
            <a:pPr lvl="1">
              <a:spcBef>
                <a:spcPts val="2400"/>
              </a:spcBef>
            </a:pPr>
            <a:r>
              <a:rPr lang="en-GB" dirty="0">
                <a:solidFill>
                  <a:srgbClr val="008CCC"/>
                </a:solidFill>
              </a:rPr>
              <a:t>Confidence is highest for very young (&lt;2years) and well-established (20+ years) organisations</a:t>
            </a:r>
          </a:p>
          <a:p>
            <a:pPr lvl="1">
              <a:spcBef>
                <a:spcPts val="1200"/>
              </a:spcBef>
            </a:pPr>
            <a:endParaRPr lang="en-GB" dirty="0">
              <a:solidFill>
                <a:srgbClr val="008CCC"/>
              </a:solidFill>
            </a:endParaRPr>
          </a:p>
          <a:p>
            <a:pPr lvl="1">
              <a:spcBef>
                <a:spcPts val="1200"/>
              </a:spcBef>
            </a:pPr>
            <a:endParaRPr lang="en-GB" dirty="0">
              <a:solidFill>
                <a:srgbClr val="008CCC"/>
              </a:solidFill>
            </a:endParaRPr>
          </a:p>
        </p:txBody>
      </p:sp>
    </p:spTree>
    <p:extLst>
      <p:ext uri="{BB962C8B-B14F-4D97-AF65-F5344CB8AC3E}">
        <p14:creationId xmlns:p14="http://schemas.microsoft.com/office/powerpoint/2010/main" val="195452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64B4-A894-5F85-EAD4-2B81D109EDC5}"/>
            </a:ext>
          </a:extLst>
        </p:cNvPr>
        <p:cNvGrpSpPr/>
        <p:nvPr/>
      </p:nvGrpSpPr>
      <p:grpSpPr>
        <a:xfrm>
          <a:off x="0" y="0"/>
          <a:ext cx="0" cy="0"/>
          <a:chOff x="0" y="0"/>
          <a:chExt cx="0" cy="0"/>
        </a:xfrm>
      </p:grpSpPr>
      <p:pic>
        <p:nvPicPr>
          <p:cNvPr id="4" name="Picture 3" descr="A blue text on a white background&#10;&#10;AI-generated content may be incorrect.">
            <a:extLst>
              <a:ext uri="{FF2B5EF4-FFF2-40B4-BE49-F238E27FC236}">
                <a16:creationId xmlns:a16="http://schemas.microsoft.com/office/drawing/2014/main" id="{26771180-1E99-7D99-9AAB-4F97B5CBA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452" y="5673970"/>
            <a:ext cx="2106320" cy="898218"/>
          </a:xfrm>
          <a:prstGeom prst="rect">
            <a:avLst/>
          </a:prstGeom>
        </p:spPr>
      </p:pic>
      <p:sp>
        <p:nvSpPr>
          <p:cNvPr id="11" name="Content Placeholder 2">
            <a:extLst>
              <a:ext uri="{FF2B5EF4-FFF2-40B4-BE49-F238E27FC236}">
                <a16:creationId xmlns:a16="http://schemas.microsoft.com/office/drawing/2014/main" id="{4D58D887-5CDE-6498-5911-7F915AC0D7CF}"/>
              </a:ext>
            </a:extLst>
          </p:cNvPr>
          <p:cNvSpPr>
            <a:spLocks noGrp="1"/>
          </p:cNvSpPr>
          <p:nvPr>
            <p:ph idx="1"/>
          </p:nvPr>
        </p:nvSpPr>
        <p:spPr>
          <a:xfrm>
            <a:off x="1292671" y="1800346"/>
            <a:ext cx="9738743" cy="3369531"/>
          </a:xfrm>
        </p:spPr>
        <p:txBody>
          <a:bodyPr>
            <a:normAutofit/>
          </a:bodyPr>
          <a:lstStyle/>
          <a:p>
            <a:pPr>
              <a:spcBef>
                <a:spcPts val="2400"/>
              </a:spcBef>
            </a:pPr>
            <a:r>
              <a:rPr lang="en-GB" dirty="0">
                <a:solidFill>
                  <a:srgbClr val="008CCC"/>
                </a:solidFill>
              </a:rPr>
              <a:t>There is no single picture of the scope, opportunities and challenges for VCSE organisations in Worcestershire</a:t>
            </a:r>
          </a:p>
          <a:p>
            <a:pPr>
              <a:spcBef>
                <a:spcPts val="2400"/>
              </a:spcBef>
            </a:pPr>
            <a:r>
              <a:rPr lang="en-GB" dirty="0">
                <a:solidFill>
                  <a:srgbClr val="008CCC"/>
                </a:solidFill>
              </a:rPr>
              <a:t>Organisation size, measured by income, is frequently a key variable in understanding these differences</a:t>
            </a:r>
          </a:p>
          <a:p>
            <a:pPr>
              <a:spcBef>
                <a:spcPts val="2400"/>
              </a:spcBef>
            </a:pPr>
            <a:r>
              <a:rPr lang="en-GB" dirty="0">
                <a:solidFill>
                  <a:srgbClr val="008CCC"/>
                </a:solidFill>
              </a:rPr>
              <a:t>To ‘understand the sector’, it is necessary to recognise its diversity and embrace its complexity</a:t>
            </a:r>
          </a:p>
        </p:txBody>
      </p:sp>
      <p:sp>
        <p:nvSpPr>
          <p:cNvPr id="14" name="Title 13">
            <a:extLst>
              <a:ext uri="{FF2B5EF4-FFF2-40B4-BE49-F238E27FC236}">
                <a16:creationId xmlns:a16="http://schemas.microsoft.com/office/drawing/2014/main" id="{FC0B272B-108B-5506-418A-068B9FE5DE4D}"/>
              </a:ext>
            </a:extLst>
          </p:cNvPr>
          <p:cNvSpPr>
            <a:spLocks noGrp="1"/>
          </p:cNvSpPr>
          <p:nvPr>
            <p:ph type="title"/>
          </p:nvPr>
        </p:nvSpPr>
        <p:spPr/>
        <p:txBody>
          <a:bodyPr/>
          <a:lstStyle/>
          <a:p>
            <a:r>
              <a:rPr lang="en-GB" dirty="0"/>
              <a:t>Key Points:</a:t>
            </a:r>
          </a:p>
        </p:txBody>
      </p:sp>
    </p:spTree>
    <p:extLst>
      <p:ext uri="{BB962C8B-B14F-4D97-AF65-F5344CB8AC3E}">
        <p14:creationId xmlns:p14="http://schemas.microsoft.com/office/powerpoint/2010/main" val="194544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C3CD-CB29-9AFF-41B9-7A24D9926D30}"/>
              </a:ext>
            </a:extLst>
          </p:cNvPr>
          <p:cNvSpPr>
            <a:spLocks noGrp="1"/>
          </p:cNvSpPr>
          <p:nvPr>
            <p:ph type="ctrTitle"/>
          </p:nvPr>
        </p:nvSpPr>
        <p:spPr>
          <a:xfrm>
            <a:off x="581891" y="2103120"/>
            <a:ext cx="11028218" cy="1325880"/>
          </a:xfrm>
        </p:spPr>
        <p:txBody>
          <a:bodyPr>
            <a:noAutofit/>
          </a:bodyPr>
          <a:lstStyle/>
          <a:p>
            <a:pPr algn="l"/>
            <a:r>
              <a:rPr lang="en-GB" sz="4000" b="1" dirty="0">
                <a:solidFill>
                  <a:srgbClr val="001542"/>
                </a:solidFill>
                <a:latin typeface="Arial" panose="020B0604020202020204" pitchFamily="34" charset="0"/>
                <a:cs typeface="Arial" panose="020B0604020202020204" pitchFamily="34" charset="0"/>
              </a:rPr>
              <a:t>Phase 3: Understanding and Strengthening the VCSE in Worcestershire: </a:t>
            </a:r>
            <a:r>
              <a:rPr lang="en-GB" sz="4000" b="1" dirty="0">
                <a:solidFill>
                  <a:srgbClr val="0070C0"/>
                </a:solidFill>
                <a:latin typeface="Arial" panose="020B0604020202020204" pitchFamily="34" charset="0"/>
                <a:cs typeface="Arial" panose="020B0604020202020204" pitchFamily="34" charset="0"/>
              </a:rPr>
              <a:t>A qualitative study </a:t>
            </a:r>
          </a:p>
        </p:txBody>
      </p:sp>
      <p:sp>
        <p:nvSpPr>
          <p:cNvPr id="3" name="Subtitle 2">
            <a:extLst>
              <a:ext uri="{FF2B5EF4-FFF2-40B4-BE49-F238E27FC236}">
                <a16:creationId xmlns:a16="http://schemas.microsoft.com/office/drawing/2014/main" id="{A5204810-4375-ACBE-8C49-47C136E8CDD2}"/>
              </a:ext>
            </a:extLst>
          </p:cNvPr>
          <p:cNvSpPr>
            <a:spLocks noGrp="1"/>
          </p:cNvSpPr>
          <p:nvPr>
            <p:ph type="subTitle" idx="1"/>
          </p:nvPr>
        </p:nvSpPr>
        <p:spPr>
          <a:xfrm>
            <a:off x="581891" y="3971908"/>
            <a:ext cx="11028218" cy="1655762"/>
          </a:xfrm>
        </p:spPr>
        <p:txBody>
          <a:bodyPr>
            <a:normAutofit lnSpcReduction="10000"/>
          </a:bodyPr>
          <a:lstStyle/>
          <a:p>
            <a:pPr algn="l"/>
            <a:r>
              <a:rPr lang="en-GB" dirty="0">
                <a:solidFill>
                  <a:srgbClr val="0C2340"/>
                </a:solidFill>
                <a:latin typeface="Arial" panose="020B0604020202020204" pitchFamily="34" charset="0"/>
                <a:cs typeface="Arial" panose="020B0604020202020204" pitchFamily="34" charset="0"/>
              </a:rPr>
              <a:t>Authors: </a:t>
            </a:r>
          </a:p>
          <a:p>
            <a:pPr algn="l"/>
            <a:r>
              <a:rPr lang="en-GB" b="1" dirty="0">
                <a:solidFill>
                  <a:srgbClr val="0C2340"/>
                </a:solidFill>
                <a:latin typeface="Arial" panose="020B0604020202020204" pitchFamily="34" charset="0"/>
                <a:cs typeface="Arial" panose="020B0604020202020204" pitchFamily="34" charset="0"/>
              </a:rPr>
              <a:t>Dr. Catharine Rose, </a:t>
            </a:r>
            <a:r>
              <a:rPr lang="en-GB" dirty="0">
                <a:solidFill>
                  <a:srgbClr val="0C2340"/>
                </a:solidFill>
                <a:latin typeface="Arial" panose="020B0604020202020204" pitchFamily="34" charset="0"/>
                <a:cs typeface="Arial" panose="020B0604020202020204" pitchFamily="34" charset="0"/>
              </a:rPr>
              <a:t>Research Fellow</a:t>
            </a:r>
          </a:p>
          <a:p>
            <a:pPr algn="l"/>
            <a:r>
              <a:rPr lang="en-GB" b="1" dirty="0">
                <a:solidFill>
                  <a:srgbClr val="0C2340"/>
                </a:solidFill>
                <a:latin typeface="Arial" panose="020B0604020202020204" pitchFamily="34" charset="0"/>
                <a:cs typeface="Arial" panose="020B0604020202020204" pitchFamily="34" charset="0"/>
              </a:rPr>
              <a:t>Jess Howdle, MSc </a:t>
            </a:r>
            <a:r>
              <a:rPr lang="en-GB" dirty="0">
                <a:solidFill>
                  <a:srgbClr val="0C2340"/>
                </a:solidFill>
                <a:latin typeface="Arial" panose="020B0604020202020204" pitchFamily="34" charset="0"/>
                <a:cs typeface="Arial" panose="020B0604020202020204" pitchFamily="34" charset="0"/>
              </a:rPr>
              <a:t>Research Associate</a:t>
            </a:r>
          </a:p>
          <a:p>
            <a:pPr algn="l"/>
            <a:r>
              <a:rPr lang="en-GB" b="1" dirty="0">
                <a:solidFill>
                  <a:srgbClr val="0C2340"/>
                </a:solidFill>
                <a:latin typeface="Arial" panose="020B0604020202020204" pitchFamily="34" charset="0"/>
                <a:cs typeface="Arial" panose="020B0604020202020204" pitchFamily="34" charset="0"/>
              </a:rPr>
              <a:t>Prof. Eleanor Bradley, </a:t>
            </a:r>
            <a:r>
              <a:rPr lang="en-GB" dirty="0">
                <a:solidFill>
                  <a:srgbClr val="0C2340"/>
                </a:solidFill>
                <a:latin typeface="Arial" panose="020B0604020202020204" pitchFamily="34" charset="0"/>
                <a:cs typeface="Arial" panose="020B0604020202020204" pitchFamily="34" charset="0"/>
              </a:rPr>
              <a:t>College Director of Research and Knowledge Exchange</a:t>
            </a:r>
          </a:p>
        </p:txBody>
      </p:sp>
    </p:spTree>
    <p:extLst>
      <p:ext uri="{BB962C8B-B14F-4D97-AF65-F5344CB8AC3E}">
        <p14:creationId xmlns:p14="http://schemas.microsoft.com/office/powerpoint/2010/main" val="38744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76F13C-7410-3945-3085-D5A33E4245FB}"/>
              </a:ext>
            </a:extLst>
          </p:cNvPr>
          <p:cNvSpPr/>
          <p:nvPr/>
        </p:nvSpPr>
        <p:spPr>
          <a:xfrm>
            <a:off x="439839" y="250323"/>
            <a:ext cx="11752162" cy="5489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b="1" dirty="0"/>
              <a:t>Research methods and response</a:t>
            </a:r>
          </a:p>
        </p:txBody>
      </p:sp>
      <p:sp>
        <p:nvSpPr>
          <p:cNvPr id="4" name="TextBox 3">
            <a:extLst>
              <a:ext uri="{FF2B5EF4-FFF2-40B4-BE49-F238E27FC236}">
                <a16:creationId xmlns:a16="http://schemas.microsoft.com/office/drawing/2014/main" id="{9F329AED-4C0D-BCB1-5A2E-919946671498}"/>
              </a:ext>
            </a:extLst>
          </p:cNvPr>
          <p:cNvSpPr txBox="1"/>
          <p:nvPr/>
        </p:nvSpPr>
        <p:spPr>
          <a:xfrm>
            <a:off x="399844" y="1055101"/>
            <a:ext cx="11588127" cy="7417415"/>
          </a:xfrm>
          <a:prstGeom prst="rect">
            <a:avLst/>
          </a:prstGeom>
          <a:noFill/>
        </p:spPr>
        <p:txBody>
          <a:bodyPr wrap="square" rtlCol="0">
            <a:spAutoFit/>
          </a:bodyPr>
          <a:lstStyle/>
          <a:p>
            <a:r>
              <a:rPr lang="en-GB" b="1" dirty="0">
                <a:solidFill>
                  <a:schemeClr val="accent1"/>
                </a:solidFill>
              </a:rPr>
              <a:t>Research Aims: </a:t>
            </a:r>
            <a:r>
              <a:rPr lang="en-GB" dirty="0"/>
              <a:t>To build a comprehensive picture of the Worcestershire VCSE sector landscape through interviews and focus groups. </a:t>
            </a:r>
          </a:p>
          <a:p>
            <a:endParaRPr lang="en-GB" dirty="0"/>
          </a:p>
          <a:p>
            <a:r>
              <a:rPr lang="en-GB" b="1" dirty="0">
                <a:solidFill>
                  <a:schemeClr val="accent1"/>
                </a:solidFill>
              </a:rPr>
              <a:t>Data collection: </a:t>
            </a:r>
          </a:p>
          <a:p>
            <a:pPr marL="742950" lvl="1" indent="-285750">
              <a:buFont typeface="Arial" panose="020B0604020202020204" pitchFamily="34" charset="0"/>
              <a:buChar char="•"/>
            </a:pPr>
            <a:r>
              <a:rPr lang="en-GB" dirty="0"/>
              <a:t>between 28</a:t>
            </a:r>
            <a:r>
              <a:rPr lang="en-GB" baseline="30000" dirty="0"/>
              <a:t>th</a:t>
            </a:r>
            <a:r>
              <a:rPr lang="en-GB" dirty="0"/>
              <a:t> November 2024 and 17</a:t>
            </a:r>
            <a:r>
              <a:rPr lang="en-GB" baseline="30000" dirty="0"/>
              <a:t>th</a:t>
            </a:r>
            <a:r>
              <a:rPr lang="en-GB" dirty="0"/>
              <a:t> February 2025</a:t>
            </a:r>
          </a:p>
          <a:p>
            <a:pPr marL="742950" lvl="1" indent="-285750">
              <a:buFont typeface="Arial" panose="020B0604020202020204" pitchFamily="34" charset="0"/>
              <a:buChar char="•"/>
            </a:pPr>
            <a:r>
              <a:rPr lang="en-GB" dirty="0"/>
              <a:t>Interviews: online or face-to-face format</a:t>
            </a:r>
          </a:p>
          <a:p>
            <a:pPr marL="742950" lvl="1" indent="-285750">
              <a:buFont typeface="Arial" panose="020B0604020202020204" pitchFamily="34" charset="0"/>
              <a:buChar char="•"/>
            </a:pPr>
            <a:r>
              <a:rPr lang="en-GB" dirty="0"/>
              <a:t>Focus groups: online</a:t>
            </a:r>
          </a:p>
          <a:p>
            <a:endParaRPr lang="en-GB" dirty="0"/>
          </a:p>
          <a:p>
            <a:r>
              <a:rPr lang="en-GB" b="1" dirty="0">
                <a:solidFill>
                  <a:schemeClr val="accent1"/>
                </a:solidFill>
              </a:rPr>
              <a:t>Key questions: </a:t>
            </a:r>
          </a:p>
          <a:p>
            <a:pPr marL="342900" indent="-342900">
              <a:buFont typeface="Arial" panose="020B0604020202020204" pitchFamily="34" charset="0"/>
              <a:buChar char="•"/>
            </a:pPr>
            <a:r>
              <a:rPr lang="en-GB" dirty="0"/>
              <a:t>Asked to describe the landscape of current VCSE services in their area</a:t>
            </a:r>
          </a:p>
          <a:p>
            <a:pPr marL="342900" indent="-342900">
              <a:buFont typeface="Arial" panose="020B0604020202020204" pitchFamily="34" charset="0"/>
              <a:buChar char="•"/>
            </a:pPr>
            <a:r>
              <a:rPr lang="en-GB" dirty="0"/>
              <a:t>Strengths of the local sector</a:t>
            </a:r>
          </a:p>
          <a:p>
            <a:pPr marL="342900" indent="-342900">
              <a:buFont typeface="Arial" panose="020B0604020202020204" pitchFamily="34" charset="0"/>
              <a:buChar char="•"/>
            </a:pPr>
            <a:r>
              <a:rPr lang="en-GB" dirty="0"/>
              <a:t>Current issues</a:t>
            </a:r>
          </a:p>
          <a:p>
            <a:pPr marL="342900" indent="-342900">
              <a:buFont typeface="Arial" panose="020B0604020202020204" pitchFamily="34" charset="0"/>
              <a:buChar char="•"/>
            </a:pPr>
            <a:r>
              <a:rPr lang="en-GB" dirty="0"/>
              <a:t>Opportunities (current and emerging), and areas for development</a:t>
            </a:r>
          </a:p>
          <a:p>
            <a:pPr marL="342900" indent="-342900">
              <a:buFont typeface="Arial" panose="020B0604020202020204" pitchFamily="34" charset="0"/>
              <a:buChar char="•"/>
            </a:pPr>
            <a:r>
              <a:rPr lang="en-GB" dirty="0"/>
              <a:t>Gaps in services and impact on communities. </a:t>
            </a:r>
            <a:br>
              <a:rPr lang="en-GB" dirty="0"/>
            </a:br>
            <a:endParaRPr lang="en-GB" sz="2000" dirty="0"/>
          </a:p>
          <a:p>
            <a:pPr marL="0" lvl="1"/>
            <a:r>
              <a:rPr lang="en-GB" b="1" dirty="0">
                <a:solidFill>
                  <a:schemeClr val="accent1"/>
                </a:solidFill>
              </a:rPr>
              <a:t>Participants: </a:t>
            </a:r>
          </a:p>
          <a:p>
            <a:pPr marL="285750" lvl="1" indent="-285750">
              <a:buFont typeface="Arial" panose="020B0604020202020204" pitchFamily="34" charset="0"/>
              <a:buChar char="•"/>
            </a:pPr>
            <a:r>
              <a:rPr lang="en-GB" dirty="0"/>
              <a:t>60 participants in total</a:t>
            </a:r>
          </a:p>
          <a:p>
            <a:pPr marL="285750" lvl="1" indent="-285750">
              <a:buFont typeface="Arial" panose="020B0604020202020204" pitchFamily="34" charset="0"/>
              <a:buChar char="•"/>
            </a:pPr>
            <a:r>
              <a:rPr lang="en-GB" dirty="0"/>
              <a:t>7 focus groups (n=29). One for each district, except for Bromsgrove</a:t>
            </a:r>
          </a:p>
          <a:p>
            <a:pPr marL="285750" lvl="1" indent="-285750">
              <a:buFont typeface="Arial" panose="020B0604020202020204" pitchFamily="34" charset="0"/>
              <a:buChar char="•"/>
            </a:pPr>
            <a:r>
              <a:rPr lang="en-GB" dirty="0"/>
              <a:t>31 individuals interviewed. Covering all districts and organisations working countywide.</a:t>
            </a:r>
          </a:p>
          <a:p>
            <a:pPr marL="2857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sz="1900" dirty="0"/>
          </a:p>
          <a:p>
            <a:pPr marL="742950" lvl="1" indent="-285750">
              <a:buFont typeface="Arial" panose="020B0604020202020204" pitchFamily="34" charset="0"/>
              <a:buChar char="•"/>
            </a:pPr>
            <a:endParaRPr lang="en-GB" sz="1900" dirty="0"/>
          </a:p>
          <a:p>
            <a:pPr marL="742950" lvl="1" indent="-285750">
              <a:buFont typeface="Arial" panose="020B0604020202020204" pitchFamily="34" charset="0"/>
              <a:buChar char="•"/>
            </a:pPr>
            <a:endParaRPr lang="en-GB" sz="1900" dirty="0"/>
          </a:p>
          <a:p>
            <a:pPr marL="742950" lvl="1" indent="-285750">
              <a:buFont typeface="Arial" panose="020B0604020202020204" pitchFamily="34" charset="0"/>
              <a:buChar char="•"/>
            </a:pPr>
            <a:endParaRPr lang="en-GB" sz="1900" dirty="0"/>
          </a:p>
          <a:p>
            <a:pPr marL="742950" lvl="1" indent="-285750">
              <a:buFont typeface="Arial" panose="020B0604020202020204" pitchFamily="34" charset="0"/>
              <a:buChar char="•"/>
            </a:pPr>
            <a:endParaRPr lang="en-GB" sz="1900" dirty="0"/>
          </a:p>
          <a:p>
            <a:pPr marL="742950" lvl="1" indent="-285750">
              <a:buFont typeface="Arial" panose="020B0604020202020204" pitchFamily="34" charset="0"/>
              <a:buChar char="•"/>
            </a:pPr>
            <a:endParaRPr lang="en-GB" sz="1900" dirty="0"/>
          </a:p>
        </p:txBody>
      </p:sp>
    </p:spTree>
    <p:extLst>
      <p:ext uri="{BB962C8B-B14F-4D97-AF65-F5344CB8AC3E}">
        <p14:creationId xmlns:p14="http://schemas.microsoft.com/office/powerpoint/2010/main" val="4238621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54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B3AD2AB-A5E7-A217-AFA2-C71E934D6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7" y="1798560"/>
            <a:ext cx="2400300" cy="2188678"/>
          </a:xfrm>
          <a:prstGeom prst="rect">
            <a:avLst/>
          </a:prstGeom>
        </p:spPr>
      </p:pic>
      <p:pic>
        <p:nvPicPr>
          <p:cNvPr id="18" name="Picture 17">
            <a:extLst>
              <a:ext uri="{FF2B5EF4-FFF2-40B4-BE49-F238E27FC236}">
                <a16:creationId xmlns:a16="http://schemas.microsoft.com/office/drawing/2014/main" id="{4490CA6B-02A6-3EC2-47E1-C1E6B854C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297" y="3156314"/>
            <a:ext cx="2631413" cy="1971020"/>
          </a:xfrm>
          <a:prstGeom prst="rect">
            <a:avLst/>
          </a:prstGeom>
        </p:spPr>
      </p:pic>
      <p:pic>
        <p:nvPicPr>
          <p:cNvPr id="7" name="Picture 6" descr="A mural of butterflies and flowers on a building&#10;&#10;Description automatically generated">
            <a:extLst>
              <a:ext uri="{FF2B5EF4-FFF2-40B4-BE49-F238E27FC236}">
                <a16:creationId xmlns:a16="http://schemas.microsoft.com/office/drawing/2014/main" id="{36B4E848-63CD-C117-12C3-67A86B022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4101" y="3698179"/>
            <a:ext cx="4880963" cy="3118952"/>
          </a:xfrm>
          <a:prstGeom prst="rect">
            <a:avLst/>
          </a:prstGeom>
        </p:spPr>
      </p:pic>
      <p:pic>
        <p:nvPicPr>
          <p:cNvPr id="8" name="Picture 2" descr="Bus shelter 1, Matchborough Centre, Redditch">
            <a:extLst>
              <a:ext uri="{FF2B5EF4-FFF2-40B4-BE49-F238E27FC236}">
                <a16:creationId xmlns:a16="http://schemas.microsoft.com/office/drawing/2014/main" id="{E37A2519-97AA-AC16-FDFD-557DF62782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134" y="1807312"/>
            <a:ext cx="2573173" cy="19247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No photo description available.">
            <a:extLst>
              <a:ext uri="{FF2B5EF4-FFF2-40B4-BE49-F238E27FC236}">
                <a16:creationId xmlns:a16="http://schemas.microsoft.com/office/drawing/2014/main" id="{0B4EC63C-E357-00FF-A7B0-46D8E28084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76090" y="3438491"/>
            <a:ext cx="2749839" cy="192476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sign with text on it&#10;&#10;Description automatically generated">
            <a:extLst>
              <a:ext uri="{FF2B5EF4-FFF2-40B4-BE49-F238E27FC236}">
                <a16:creationId xmlns:a16="http://schemas.microsoft.com/office/drawing/2014/main" id="{210E7B66-3BD3-F80B-8E38-2C44D9EFD4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0162" y="5305299"/>
            <a:ext cx="2735767" cy="1511392"/>
          </a:xfrm>
          <a:prstGeom prst="rect">
            <a:avLst/>
          </a:prstGeom>
        </p:spPr>
      </p:pic>
      <p:sp>
        <p:nvSpPr>
          <p:cNvPr id="41" name="TextBox 40">
            <a:extLst>
              <a:ext uri="{FF2B5EF4-FFF2-40B4-BE49-F238E27FC236}">
                <a16:creationId xmlns:a16="http://schemas.microsoft.com/office/drawing/2014/main" id="{754D5CCF-80BC-459B-62A6-9235A7DD9CDD}"/>
              </a:ext>
            </a:extLst>
          </p:cNvPr>
          <p:cNvSpPr txBox="1"/>
          <p:nvPr/>
        </p:nvSpPr>
        <p:spPr>
          <a:xfrm>
            <a:off x="641360" y="383600"/>
            <a:ext cx="10674627" cy="1015663"/>
          </a:xfrm>
          <a:prstGeom prst="rect">
            <a:avLst/>
          </a:prstGeom>
          <a:solidFill>
            <a:srgbClr val="00154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Arial"/>
                <a:ea typeface="+mn-ea"/>
                <a:cs typeface="+mn-cs"/>
              </a:rPr>
              <a:t>Findings: Perspective of the Worcestershire sector on the local VCSE landscape </a:t>
            </a:r>
          </a:p>
        </p:txBody>
      </p:sp>
      <p:pic>
        <p:nvPicPr>
          <p:cNvPr id="6" name="Picture 5">
            <a:extLst>
              <a:ext uri="{FF2B5EF4-FFF2-40B4-BE49-F238E27FC236}">
                <a16:creationId xmlns:a16="http://schemas.microsoft.com/office/drawing/2014/main" id="{ECCA915F-C625-A43F-D23C-D3768BE00E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0846" y="1807312"/>
            <a:ext cx="3395413" cy="1379497"/>
          </a:xfrm>
          <a:prstGeom prst="rect">
            <a:avLst/>
          </a:prstGeom>
        </p:spPr>
      </p:pic>
      <p:pic>
        <p:nvPicPr>
          <p:cNvPr id="5" name="Picture 4" descr="A road leading to a building&#10;&#10;Description automatically generated">
            <a:extLst>
              <a:ext uri="{FF2B5EF4-FFF2-40B4-BE49-F238E27FC236}">
                <a16:creationId xmlns:a16="http://schemas.microsoft.com/office/drawing/2014/main" id="{DABB2EEE-3309-650E-880D-E90CAEDE8B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89492">
            <a:off x="163865" y="3009694"/>
            <a:ext cx="2582519" cy="2017923"/>
          </a:xfrm>
          <a:prstGeom prst="rect">
            <a:avLst/>
          </a:prstGeom>
        </p:spPr>
      </p:pic>
      <p:pic>
        <p:nvPicPr>
          <p:cNvPr id="14" name="Picture 13">
            <a:extLst>
              <a:ext uri="{FF2B5EF4-FFF2-40B4-BE49-F238E27FC236}">
                <a16:creationId xmlns:a16="http://schemas.microsoft.com/office/drawing/2014/main" id="{03D64DC0-0F6A-07A2-1917-B4B3E621BD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47301" y="1807311"/>
            <a:ext cx="1844040" cy="2035483"/>
          </a:xfrm>
          <a:prstGeom prst="rect">
            <a:avLst/>
          </a:prstGeom>
        </p:spPr>
      </p:pic>
      <p:pic>
        <p:nvPicPr>
          <p:cNvPr id="39" name="Picture 38" descr="Buses in Evesham bus station">
            <a:extLst>
              <a:ext uri="{FF2B5EF4-FFF2-40B4-BE49-F238E27FC236}">
                <a16:creationId xmlns:a16="http://schemas.microsoft.com/office/drawing/2014/main" id="{1140B32D-7E83-A49F-B6AA-45BF9E74F732}"/>
              </a:ext>
            </a:extLst>
          </p:cNvPr>
          <p:cNvPicPr>
            <a:picLocks noChangeAspect="1"/>
          </p:cNvPicPr>
          <p:nvPr/>
        </p:nvPicPr>
        <p:blipFill rotWithShape="1">
          <a:blip r:embed="rId12">
            <a:extLst>
              <a:ext uri="{28A0092B-C50C-407E-A947-70E740481C1C}">
                <a14:useLocalDpi xmlns:a14="http://schemas.microsoft.com/office/drawing/2010/main" val="0"/>
              </a:ext>
            </a:extLst>
          </a:blip>
          <a:srcRect l="11189" t="30467" r="26658" b="14254"/>
          <a:stretch/>
        </p:blipFill>
        <p:spPr bwMode="auto">
          <a:xfrm>
            <a:off x="96647" y="4947705"/>
            <a:ext cx="2743097" cy="1838376"/>
          </a:xfrm>
          <a:prstGeom prst="rect">
            <a:avLst/>
          </a:prstGeom>
          <a:noFill/>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7146E556-D6C2-89A0-2360-7719DBEA461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13883" y="4512543"/>
            <a:ext cx="3059827" cy="2294870"/>
          </a:xfrm>
          <a:prstGeom prst="rect">
            <a:avLst/>
          </a:prstGeom>
        </p:spPr>
      </p:pic>
      <p:sp>
        <p:nvSpPr>
          <p:cNvPr id="23" name="TextBox 22">
            <a:extLst>
              <a:ext uri="{FF2B5EF4-FFF2-40B4-BE49-F238E27FC236}">
                <a16:creationId xmlns:a16="http://schemas.microsoft.com/office/drawing/2014/main" id="{A2B8E9B7-6084-817A-F375-8E2D01155EDC}"/>
              </a:ext>
            </a:extLst>
          </p:cNvPr>
          <p:cNvSpPr txBox="1"/>
          <p:nvPr/>
        </p:nvSpPr>
        <p:spPr>
          <a:xfrm>
            <a:off x="9390162" y="6570470"/>
            <a:ext cx="2777982" cy="246221"/>
          </a:xfrm>
          <a:prstGeom prst="rect">
            <a:avLst/>
          </a:prstGeom>
          <a:solidFill>
            <a:schemeClr val="tx1"/>
          </a:solidFill>
        </p:spPr>
        <p:txBody>
          <a:bodyPr wrap="square" rtlCol="0">
            <a:spAutoFit/>
          </a:bodyPr>
          <a:lstStyle/>
          <a:p>
            <a:pPr lvl="1"/>
            <a:r>
              <a:rPr lang="en-GB" sz="1000" dirty="0">
                <a:solidFill>
                  <a:schemeClr val="bg1"/>
                </a:solidFill>
              </a:rPr>
              <a:t>University of Worcester. April 2025.</a:t>
            </a:r>
          </a:p>
        </p:txBody>
      </p:sp>
      <p:pic>
        <p:nvPicPr>
          <p:cNvPr id="25" name="Picture 24">
            <a:extLst>
              <a:ext uri="{FF2B5EF4-FFF2-40B4-BE49-F238E27FC236}">
                <a16:creationId xmlns:a16="http://schemas.microsoft.com/office/drawing/2014/main" id="{52F9E02C-0043-3AA1-75C5-A929A6E55B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30440" y="1798560"/>
            <a:ext cx="2795489" cy="1857668"/>
          </a:xfrm>
          <a:prstGeom prst="rect">
            <a:avLst/>
          </a:prstGeom>
        </p:spPr>
      </p:pic>
    </p:spTree>
    <p:extLst>
      <p:ext uri="{BB962C8B-B14F-4D97-AF65-F5344CB8AC3E}">
        <p14:creationId xmlns:p14="http://schemas.microsoft.com/office/powerpoint/2010/main" val="267915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C4F6-BADD-7EF2-6031-F431987267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3BFC3F-ED91-BA68-8AF4-F2D0AB7F76E6}"/>
              </a:ext>
            </a:extLst>
          </p:cNvPr>
          <p:cNvSpPr/>
          <p:nvPr/>
        </p:nvSpPr>
        <p:spPr>
          <a:xfrm>
            <a:off x="439839" y="377072"/>
            <a:ext cx="11752162" cy="5489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b="1" dirty="0">
                <a:solidFill>
                  <a:schemeClr val="accent1"/>
                </a:solidFill>
              </a:rPr>
              <a:t>Five themes</a:t>
            </a:r>
          </a:p>
        </p:txBody>
      </p:sp>
      <p:sp>
        <p:nvSpPr>
          <p:cNvPr id="4" name="TextBox 3">
            <a:extLst>
              <a:ext uri="{FF2B5EF4-FFF2-40B4-BE49-F238E27FC236}">
                <a16:creationId xmlns:a16="http://schemas.microsoft.com/office/drawing/2014/main" id="{D0789D08-3D71-9E0D-FD98-F12465B234BA}"/>
              </a:ext>
            </a:extLst>
          </p:cNvPr>
          <p:cNvSpPr txBox="1"/>
          <p:nvPr/>
        </p:nvSpPr>
        <p:spPr>
          <a:xfrm>
            <a:off x="439839" y="1332834"/>
            <a:ext cx="11588127" cy="8279190"/>
          </a:xfrm>
          <a:prstGeom prst="rect">
            <a:avLst/>
          </a:prstGeom>
          <a:noFill/>
        </p:spPr>
        <p:txBody>
          <a:bodyPr wrap="square" rtlCol="0">
            <a:spAutoFit/>
          </a:bodyPr>
          <a:lstStyle/>
          <a:p>
            <a:pPr>
              <a:lnSpc>
                <a:spcPct val="200000"/>
              </a:lnSpc>
            </a:pPr>
            <a:r>
              <a:rPr lang="en-GB" sz="2000" b="1" dirty="0"/>
              <a:t>Theme 1: Strengths of the sector, and opportunities for development and growth</a:t>
            </a:r>
          </a:p>
          <a:p>
            <a:pPr>
              <a:lnSpc>
                <a:spcPct val="200000"/>
              </a:lnSpc>
            </a:pPr>
            <a:r>
              <a:rPr lang="en-GB" sz="2000" b="1" dirty="0"/>
              <a:t>Theme 2: Gaps in the provision of local services for communities</a:t>
            </a:r>
          </a:p>
          <a:p>
            <a:pPr>
              <a:lnSpc>
                <a:spcPct val="200000"/>
              </a:lnSpc>
            </a:pPr>
            <a:r>
              <a:rPr lang="en-GB" sz="2000" b="1" dirty="0"/>
              <a:t>Theme 3: Challenges for VSCE organisations</a:t>
            </a:r>
          </a:p>
          <a:p>
            <a:pPr>
              <a:lnSpc>
                <a:spcPct val="200000"/>
              </a:lnSpc>
            </a:pPr>
            <a:r>
              <a:rPr lang="en-GB" sz="2000" b="1" dirty="0"/>
              <a:t>Theme 4: Changes and Resources to support the VCSE sector</a:t>
            </a:r>
          </a:p>
          <a:p>
            <a:pPr>
              <a:lnSpc>
                <a:spcPct val="200000"/>
              </a:lnSpc>
            </a:pPr>
            <a:r>
              <a:rPr lang="en-GB" sz="2000" b="1" dirty="0"/>
              <a:t>Theme 5: Relationship of the VCSE with the public sector</a:t>
            </a:r>
          </a:p>
          <a:p>
            <a:endParaRPr lang="en-GB" sz="2000" b="1" dirty="0"/>
          </a:p>
          <a:p>
            <a:endParaRPr lang="en-GB" sz="2000" b="1" dirty="0"/>
          </a:p>
          <a:p>
            <a:endParaRPr lang="en-GB" sz="2000" b="1" dirty="0"/>
          </a:p>
          <a:p>
            <a:r>
              <a:rPr lang="en-GB" sz="2000" b="1" dirty="0"/>
              <a:t>  </a:t>
            </a:r>
          </a:p>
          <a:p>
            <a:endParaRPr lang="en-GB" sz="2000" b="1" dirty="0">
              <a:solidFill>
                <a:schemeClr val="accent1"/>
              </a:solidFill>
            </a:endParaRPr>
          </a:p>
          <a:p>
            <a:endParaRPr lang="en-GB" sz="2000" dirty="0"/>
          </a:p>
          <a:p>
            <a:endParaRPr lang="en-GB" sz="2000" dirty="0"/>
          </a:p>
          <a:p>
            <a:endParaRPr lang="en-GB"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endParaRPr lang="en-GB" sz="2000" b="1" dirty="0">
              <a:solidFill>
                <a:schemeClr val="accent1"/>
              </a:solidFill>
            </a:endParaRPr>
          </a:p>
          <a:p>
            <a:pPr lvl="1"/>
            <a:endParaRPr lang="en-GB" sz="1900" dirty="0"/>
          </a:p>
          <a:p>
            <a:pPr marL="742950" lvl="1" indent="-285750">
              <a:buFont typeface="Arial" panose="020B0604020202020204" pitchFamily="34" charset="0"/>
              <a:buChar char="•"/>
            </a:pPr>
            <a:endParaRPr lang="en-GB" sz="1900" dirty="0"/>
          </a:p>
          <a:p>
            <a:pPr marL="742950" lvl="1" indent="-285750">
              <a:buFont typeface="Arial" panose="020B0604020202020204" pitchFamily="34" charset="0"/>
              <a:buChar char="•"/>
            </a:pPr>
            <a:endParaRPr lang="en-GB" sz="1900" dirty="0"/>
          </a:p>
          <a:p>
            <a:pPr marL="742950" lvl="1" indent="-285750">
              <a:buFont typeface="Arial" panose="020B0604020202020204" pitchFamily="34" charset="0"/>
              <a:buChar char="•"/>
            </a:pPr>
            <a:endParaRPr lang="en-GB" sz="1900" dirty="0"/>
          </a:p>
          <a:p>
            <a:pPr marL="742950" lvl="1" indent="-285750">
              <a:buFont typeface="Arial" panose="020B0604020202020204" pitchFamily="34" charset="0"/>
              <a:buChar char="•"/>
            </a:pPr>
            <a:endParaRPr lang="en-GB" sz="1900" dirty="0"/>
          </a:p>
          <a:p>
            <a:pPr lvl="1"/>
            <a:endParaRPr lang="en-GB" sz="1900" dirty="0"/>
          </a:p>
        </p:txBody>
      </p:sp>
    </p:spTree>
    <p:extLst>
      <p:ext uri="{BB962C8B-B14F-4D97-AF65-F5344CB8AC3E}">
        <p14:creationId xmlns:p14="http://schemas.microsoft.com/office/powerpoint/2010/main" val="95323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3FCD-843F-C8FD-890D-D5089767A1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6E7321-2CBB-5564-E932-22408262D9C4}"/>
              </a:ext>
            </a:extLst>
          </p:cNvPr>
          <p:cNvSpPr/>
          <p:nvPr/>
        </p:nvSpPr>
        <p:spPr>
          <a:xfrm>
            <a:off x="320235" y="233006"/>
            <a:ext cx="12262704" cy="5489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700" b="1" dirty="0">
                <a:solidFill>
                  <a:schemeClr val="bg1"/>
                </a:solidFill>
              </a:rPr>
              <a:t>Theme 1: Strengths and Opportunities for the VCSE in Worcestershire</a:t>
            </a:r>
          </a:p>
        </p:txBody>
      </p:sp>
      <p:graphicFrame>
        <p:nvGraphicFramePr>
          <p:cNvPr id="3" name="Diagram 2">
            <a:extLst>
              <a:ext uri="{FF2B5EF4-FFF2-40B4-BE49-F238E27FC236}">
                <a16:creationId xmlns:a16="http://schemas.microsoft.com/office/drawing/2014/main" id="{B12B8693-209E-F192-F926-8C0DDDA1DD87}"/>
              </a:ext>
            </a:extLst>
          </p:cNvPr>
          <p:cNvGraphicFramePr/>
          <p:nvPr>
            <p:extLst>
              <p:ext uri="{D42A27DB-BD31-4B8C-83A1-F6EECF244321}">
                <p14:modId xmlns:p14="http://schemas.microsoft.com/office/powerpoint/2010/main" val="2982265223"/>
              </p:ext>
            </p:extLst>
          </p:nvPr>
        </p:nvGraphicFramePr>
        <p:xfrm>
          <a:off x="320235" y="1041722"/>
          <a:ext cx="11898774" cy="5640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2ED3D93-9DA5-1BCC-C36C-B4BDFB3390E8}"/>
              </a:ext>
            </a:extLst>
          </p:cNvPr>
          <p:cNvSpPr txBox="1"/>
          <p:nvPr/>
        </p:nvSpPr>
        <p:spPr>
          <a:xfrm>
            <a:off x="608587" y="1209161"/>
            <a:ext cx="3780283" cy="4439677"/>
          </a:xfrm>
          <a:prstGeom prst="rect">
            <a:avLst/>
          </a:prstGeom>
          <a:noFill/>
        </p:spPr>
        <p:txBody>
          <a:bodyPr wrap="square" rtlCol="0">
            <a:spAutoFit/>
          </a:bodyPr>
          <a:lstStyle/>
          <a:p>
            <a:pPr defTabSz="622300">
              <a:lnSpc>
                <a:spcPct val="90000"/>
              </a:lnSpc>
              <a:spcBef>
                <a:spcPct val="0"/>
              </a:spcBef>
              <a:spcAft>
                <a:spcPct val="35000"/>
              </a:spcAft>
            </a:pPr>
            <a:r>
              <a:rPr lang="en-GB" sz="2000" b="1" dirty="0">
                <a:solidFill>
                  <a:srgbClr val="00154D">
                    <a:hueOff val="0"/>
                    <a:satOff val="0"/>
                    <a:lumOff val="0"/>
                    <a:alphaOff val="0"/>
                  </a:srgbClr>
                </a:solidFill>
                <a:latin typeface="Arial"/>
              </a:rPr>
              <a:t>Strengths</a:t>
            </a:r>
          </a:p>
          <a:p>
            <a:pPr marL="285750" indent="-285750">
              <a:buFont typeface="Wingdings" panose="05000000000000000000" pitchFamily="2" charset="2"/>
              <a:buChar char="v"/>
            </a:pPr>
            <a:r>
              <a:rPr lang="en-GB" sz="2000" dirty="0"/>
              <a:t>Combined, countywide coverage addressing most areas of community needs. </a:t>
            </a:r>
          </a:p>
          <a:p>
            <a:pPr marL="285750" indent="-285750">
              <a:buFont typeface="Wingdings" panose="05000000000000000000" pitchFamily="2" charset="2"/>
              <a:buChar char="v"/>
            </a:pPr>
            <a:r>
              <a:rPr lang="en-GB" sz="2000" dirty="0"/>
              <a:t>Deep knowledge of communities</a:t>
            </a:r>
          </a:p>
          <a:p>
            <a:pPr marL="285750" indent="-285750">
              <a:buFont typeface="Wingdings" panose="05000000000000000000" pitchFamily="2" charset="2"/>
              <a:buChar char="v"/>
            </a:pPr>
            <a:r>
              <a:rPr lang="en-GB" sz="2000" dirty="0"/>
              <a:t>Expertise in working with local people, often with complex needs</a:t>
            </a:r>
          </a:p>
          <a:p>
            <a:pPr marL="285750" indent="-285750">
              <a:buFont typeface="Wingdings" panose="05000000000000000000" pitchFamily="2" charset="2"/>
              <a:buChar char="v"/>
            </a:pPr>
            <a:r>
              <a:rPr lang="en-GB" sz="2000" dirty="0"/>
              <a:t>Communities trust the VCSE </a:t>
            </a:r>
          </a:p>
          <a:p>
            <a:pPr marL="285750" indent="-285750">
              <a:buFont typeface="Wingdings" panose="05000000000000000000" pitchFamily="2" charset="2"/>
              <a:buChar char="v"/>
            </a:pPr>
            <a:r>
              <a:rPr lang="en-GB" sz="2000" dirty="0"/>
              <a:t>Agility</a:t>
            </a:r>
          </a:p>
          <a:p>
            <a:pPr marL="285750" indent="-285750">
              <a:buFont typeface="Wingdings" panose="05000000000000000000" pitchFamily="2" charset="2"/>
              <a:buChar char="v"/>
            </a:pPr>
            <a:r>
              <a:rPr lang="en-GB" sz="2000" dirty="0"/>
              <a:t>Cost-effectiveness</a:t>
            </a:r>
          </a:p>
          <a:p>
            <a:pPr marL="285750" indent="-285750">
              <a:buFont typeface="Wingdings" panose="05000000000000000000" pitchFamily="2" charset="2"/>
              <a:buChar char="v"/>
            </a:pPr>
            <a:r>
              <a:rPr lang="en-GB" sz="2000" dirty="0">
                <a:solidFill>
                  <a:srgbClr val="00154D">
                    <a:hueOff val="0"/>
                    <a:satOff val="0"/>
                    <a:lumOff val="0"/>
                    <a:alphaOff val="0"/>
                  </a:srgbClr>
                </a:solidFill>
                <a:latin typeface="Arial"/>
              </a:rPr>
              <a:t>Creativity </a:t>
            </a:r>
          </a:p>
          <a:p>
            <a:pPr marL="285750" indent="-285750">
              <a:buFont typeface="Wingdings" panose="05000000000000000000" pitchFamily="2" charset="2"/>
              <a:buChar char="v"/>
            </a:pPr>
            <a:r>
              <a:rPr lang="en-GB" sz="2000" dirty="0">
                <a:solidFill>
                  <a:srgbClr val="00154D">
                    <a:hueOff val="0"/>
                    <a:satOff val="0"/>
                    <a:lumOff val="0"/>
                    <a:alphaOff val="0"/>
                  </a:srgbClr>
                </a:solidFill>
                <a:latin typeface="Arial"/>
              </a:rPr>
              <a:t>Resilience</a:t>
            </a:r>
            <a:endParaRPr lang="en-GB" sz="1400" dirty="0"/>
          </a:p>
        </p:txBody>
      </p:sp>
    </p:spTree>
    <p:extLst>
      <p:ext uri="{BB962C8B-B14F-4D97-AF65-F5344CB8AC3E}">
        <p14:creationId xmlns:p14="http://schemas.microsoft.com/office/powerpoint/2010/main" val="161571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D32BE-0E9A-1A0A-17F1-61AD1BB0C4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1699411-444F-DA2E-D169-DF7C4FA705F3}"/>
              </a:ext>
            </a:extLst>
          </p:cNvPr>
          <p:cNvSpPr/>
          <p:nvPr/>
        </p:nvSpPr>
        <p:spPr>
          <a:xfrm>
            <a:off x="219919" y="228463"/>
            <a:ext cx="11752162" cy="5489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700" b="1" dirty="0">
                <a:solidFill>
                  <a:schemeClr val="accent1"/>
                </a:solidFill>
              </a:rPr>
              <a:t>Theme 2: Gaps in the provision of services for communities</a:t>
            </a:r>
          </a:p>
        </p:txBody>
      </p:sp>
      <p:graphicFrame>
        <p:nvGraphicFramePr>
          <p:cNvPr id="3" name="Diagram 2">
            <a:extLst>
              <a:ext uri="{FF2B5EF4-FFF2-40B4-BE49-F238E27FC236}">
                <a16:creationId xmlns:a16="http://schemas.microsoft.com/office/drawing/2014/main" id="{8367FFDF-E33B-7C6A-95F2-5F8D826E041E}"/>
              </a:ext>
            </a:extLst>
          </p:cNvPr>
          <p:cNvGraphicFramePr/>
          <p:nvPr>
            <p:extLst>
              <p:ext uri="{D42A27DB-BD31-4B8C-83A1-F6EECF244321}">
                <p14:modId xmlns:p14="http://schemas.microsoft.com/office/powerpoint/2010/main" val="566330830"/>
              </p:ext>
            </p:extLst>
          </p:nvPr>
        </p:nvGraphicFramePr>
        <p:xfrm>
          <a:off x="293226" y="1085264"/>
          <a:ext cx="11898774" cy="5544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80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9507-8318-E96B-3FA0-FA5D5EF3E3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0260DF-02AE-1454-4775-6486D9E15CCF}"/>
              </a:ext>
            </a:extLst>
          </p:cNvPr>
          <p:cNvSpPr/>
          <p:nvPr/>
        </p:nvSpPr>
        <p:spPr>
          <a:xfrm>
            <a:off x="115748" y="132523"/>
            <a:ext cx="11752162" cy="5489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700" b="1" dirty="0">
                <a:solidFill>
                  <a:schemeClr val="accent1"/>
                </a:solidFill>
              </a:rPr>
              <a:t>Theme 3: Challenges for VCSE organisations</a:t>
            </a:r>
          </a:p>
        </p:txBody>
      </p:sp>
      <p:graphicFrame>
        <p:nvGraphicFramePr>
          <p:cNvPr id="3" name="Diagram 2">
            <a:extLst>
              <a:ext uri="{FF2B5EF4-FFF2-40B4-BE49-F238E27FC236}">
                <a16:creationId xmlns:a16="http://schemas.microsoft.com/office/drawing/2014/main" id="{ACDF2A44-C051-E817-CBA7-94176CF360A6}"/>
              </a:ext>
            </a:extLst>
          </p:cNvPr>
          <p:cNvGraphicFramePr/>
          <p:nvPr>
            <p:extLst>
              <p:ext uri="{D42A27DB-BD31-4B8C-83A1-F6EECF244321}">
                <p14:modId xmlns:p14="http://schemas.microsoft.com/office/powerpoint/2010/main" val="2160999512"/>
              </p:ext>
            </p:extLst>
          </p:nvPr>
        </p:nvGraphicFramePr>
        <p:xfrm>
          <a:off x="146613" y="892214"/>
          <a:ext cx="11898774" cy="5312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14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91809-28D4-FB10-F884-DDEB013F2F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CE1ADD-2F46-DB46-5F6B-CF1A3BC1BCBF}"/>
              </a:ext>
            </a:extLst>
          </p:cNvPr>
          <p:cNvSpPr/>
          <p:nvPr/>
        </p:nvSpPr>
        <p:spPr>
          <a:xfrm>
            <a:off x="246929" y="229219"/>
            <a:ext cx="11752162" cy="5489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700" b="1" dirty="0">
                <a:solidFill>
                  <a:schemeClr val="accent1"/>
                </a:solidFill>
              </a:rPr>
              <a:t>Theme 4: Changes and Resources to support </a:t>
            </a:r>
            <a:r>
              <a:rPr lang="en-GB" sz="2700" b="1">
                <a:solidFill>
                  <a:schemeClr val="accent1"/>
                </a:solidFill>
              </a:rPr>
              <a:t>the VCSE</a:t>
            </a:r>
            <a:endParaRPr lang="en-GB" sz="2700" b="1" dirty="0">
              <a:solidFill>
                <a:schemeClr val="accent1"/>
              </a:solidFill>
            </a:endParaRPr>
          </a:p>
        </p:txBody>
      </p:sp>
      <p:graphicFrame>
        <p:nvGraphicFramePr>
          <p:cNvPr id="3" name="Diagram 2">
            <a:extLst>
              <a:ext uri="{FF2B5EF4-FFF2-40B4-BE49-F238E27FC236}">
                <a16:creationId xmlns:a16="http://schemas.microsoft.com/office/drawing/2014/main" id="{92FD400E-3CE5-66AD-9E49-D78BD2C61042}"/>
              </a:ext>
            </a:extLst>
          </p:cNvPr>
          <p:cNvGraphicFramePr/>
          <p:nvPr>
            <p:extLst>
              <p:ext uri="{D42A27DB-BD31-4B8C-83A1-F6EECF244321}">
                <p14:modId xmlns:p14="http://schemas.microsoft.com/office/powerpoint/2010/main" val="1285119778"/>
              </p:ext>
            </p:extLst>
          </p:nvPr>
        </p:nvGraphicFramePr>
        <p:xfrm>
          <a:off x="146613" y="867550"/>
          <a:ext cx="11898774" cy="5544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90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94FA-73BF-FA27-0A30-4B06736B684B}"/>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6FDC235C-4213-81D7-96BA-8BE640FCB697}"/>
              </a:ext>
            </a:extLst>
          </p:cNvPr>
          <p:cNvSpPr>
            <a:spLocks noGrp="1"/>
          </p:cNvSpPr>
          <p:nvPr>
            <p:ph idx="1"/>
          </p:nvPr>
        </p:nvSpPr>
        <p:spPr>
          <a:xfrm>
            <a:off x="838200" y="1690688"/>
            <a:ext cx="10111154" cy="3444020"/>
          </a:xfrm>
        </p:spPr>
        <p:txBody>
          <a:bodyPr>
            <a:normAutofit/>
          </a:bodyPr>
          <a:lstStyle/>
          <a:p>
            <a:pPr marL="0" indent="0">
              <a:buNone/>
            </a:pPr>
            <a:r>
              <a:rPr lang="en-GB" sz="3500" dirty="0">
                <a:solidFill>
                  <a:srgbClr val="008CCC"/>
                </a:solidFill>
              </a:rPr>
              <a:t>Building an evidence-based understanding of the VCSE Sector in Worcestershire</a:t>
            </a:r>
          </a:p>
          <a:p>
            <a:pPr marL="0" indent="0">
              <a:buNone/>
            </a:pPr>
            <a:endParaRPr lang="en-GB" dirty="0">
              <a:solidFill>
                <a:srgbClr val="008CCC"/>
              </a:solidFill>
            </a:endParaRPr>
          </a:p>
          <a:p>
            <a:pPr marL="0" indent="0">
              <a:buNone/>
            </a:pPr>
            <a:r>
              <a:rPr lang="en-GB" dirty="0"/>
              <a:t>Phase One:  </a:t>
            </a:r>
            <a:r>
              <a:rPr lang="en-GB" dirty="0">
                <a:solidFill>
                  <a:srgbClr val="008CCC"/>
                </a:solidFill>
              </a:rPr>
              <a:t>Mapping (March 2024)</a:t>
            </a:r>
          </a:p>
          <a:p>
            <a:pPr marL="0" indent="0">
              <a:buNone/>
            </a:pPr>
            <a:r>
              <a:rPr lang="en-GB" dirty="0"/>
              <a:t>Phase Two:  </a:t>
            </a:r>
            <a:r>
              <a:rPr lang="en-GB" dirty="0">
                <a:solidFill>
                  <a:srgbClr val="008CCC"/>
                </a:solidFill>
              </a:rPr>
              <a:t>Questionnaire Research (September 2024)</a:t>
            </a:r>
          </a:p>
          <a:p>
            <a:pPr marL="0" indent="0">
              <a:buNone/>
            </a:pPr>
            <a:r>
              <a:rPr lang="en-GB" dirty="0"/>
              <a:t>Phase Three:  </a:t>
            </a:r>
            <a:r>
              <a:rPr lang="en-GB" dirty="0">
                <a:solidFill>
                  <a:srgbClr val="008CCC"/>
                </a:solidFill>
              </a:rPr>
              <a:t>Qualitative Research (March 2025)	</a:t>
            </a:r>
          </a:p>
        </p:txBody>
      </p:sp>
      <p:pic>
        <p:nvPicPr>
          <p:cNvPr id="5" name="Picture 4" descr="A blue text on a white background&#10;&#10;AI-generated content may be incorrect.">
            <a:extLst>
              <a:ext uri="{FF2B5EF4-FFF2-40B4-BE49-F238E27FC236}">
                <a16:creationId xmlns:a16="http://schemas.microsoft.com/office/drawing/2014/main" id="{03C94190-2B5D-F7E1-4CAB-625490DFE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831" y="5845078"/>
            <a:ext cx="1853602" cy="790449"/>
          </a:xfrm>
          <a:prstGeom prst="rect">
            <a:avLst/>
          </a:prstGeom>
        </p:spPr>
      </p:pic>
    </p:spTree>
    <p:extLst>
      <p:ext uri="{BB962C8B-B14F-4D97-AF65-F5344CB8AC3E}">
        <p14:creationId xmlns:p14="http://schemas.microsoft.com/office/powerpoint/2010/main" val="2746041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BA504-48DC-35E4-022A-3F9D31B689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4C8C76E-DBF3-12CD-34EB-C4745A90B3BD}"/>
              </a:ext>
            </a:extLst>
          </p:cNvPr>
          <p:cNvSpPr/>
          <p:nvPr/>
        </p:nvSpPr>
        <p:spPr>
          <a:xfrm>
            <a:off x="115748" y="272005"/>
            <a:ext cx="11752162" cy="5489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700" b="1" dirty="0">
                <a:solidFill>
                  <a:schemeClr val="accent1"/>
                </a:solidFill>
              </a:rPr>
              <a:t>Theme 5: Relationship with the public sector</a:t>
            </a:r>
          </a:p>
        </p:txBody>
      </p:sp>
      <p:graphicFrame>
        <p:nvGraphicFramePr>
          <p:cNvPr id="3" name="Diagram 2">
            <a:extLst>
              <a:ext uri="{FF2B5EF4-FFF2-40B4-BE49-F238E27FC236}">
                <a16:creationId xmlns:a16="http://schemas.microsoft.com/office/drawing/2014/main" id="{B5E94B3F-FE48-AAE5-9369-E01A6D081161}"/>
              </a:ext>
            </a:extLst>
          </p:cNvPr>
          <p:cNvGraphicFramePr/>
          <p:nvPr>
            <p:extLst>
              <p:ext uri="{D42A27DB-BD31-4B8C-83A1-F6EECF244321}">
                <p14:modId xmlns:p14="http://schemas.microsoft.com/office/powerpoint/2010/main" val="942893579"/>
              </p:ext>
            </p:extLst>
          </p:nvPr>
        </p:nvGraphicFramePr>
        <p:xfrm>
          <a:off x="115748" y="1033729"/>
          <a:ext cx="11898774" cy="5312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498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9BD1-DA9D-FDD8-C88B-FCEED826E2EC}"/>
              </a:ext>
            </a:extLst>
          </p:cNvPr>
          <p:cNvSpPr>
            <a:spLocks noGrp="1"/>
          </p:cNvSpPr>
          <p:nvPr>
            <p:ph type="title"/>
          </p:nvPr>
        </p:nvSpPr>
        <p:spPr/>
        <p:txBody>
          <a:bodyPr>
            <a:normAutofit/>
          </a:bodyPr>
          <a:lstStyle/>
          <a:p>
            <a:r>
              <a:rPr lang="en-GB" sz="3300" b="1" dirty="0">
                <a:solidFill>
                  <a:schemeClr val="accent1"/>
                </a:solidFill>
              </a:rPr>
              <a:t>Researchers’ reflections on the conversations</a:t>
            </a:r>
            <a:br>
              <a:rPr lang="en-GB" sz="4400" b="1" dirty="0">
                <a:solidFill>
                  <a:schemeClr val="accent1"/>
                </a:solidFill>
              </a:rPr>
            </a:br>
            <a:endParaRPr lang="en-GB" dirty="0"/>
          </a:p>
        </p:txBody>
      </p:sp>
      <p:sp>
        <p:nvSpPr>
          <p:cNvPr id="3" name="Content Placeholder 2">
            <a:extLst>
              <a:ext uri="{FF2B5EF4-FFF2-40B4-BE49-F238E27FC236}">
                <a16:creationId xmlns:a16="http://schemas.microsoft.com/office/drawing/2014/main" id="{53B5A135-A48A-EF09-0004-081E548CFE47}"/>
              </a:ext>
            </a:extLst>
          </p:cNvPr>
          <p:cNvSpPr>
            <a:spLocks noGrp="1"/>
          </p:cNvSpPr>
          <p:nvPr>
            <p:ph idx="1"/>
          </p:nvPr>
        </p:nvSpPr>
        <p:spPr>
          <a:xfrm>
            <a:off x="838200" y="1382233"/>
            <a:ext cx="10515600" cy="4794730"/>
          </a:xfrm>
        </p:spPr>
        <p:txBody>
          <a:bodyPr>
            <a:normAutofit/>
          </a:bodyPr>
          <a:lstStyle/>
          <a:p>
            <a:pPr>
              <a:buFont typeface="Wingdings" panose="05000000000000000000" pitchFamily="2" charset="2"/>
              <a:buChar char="v"/>
            </a:pPr>
            <a:r>
              <a:rPr lang="en-GB" sz="2000" dirty="0"/>
              <a:t> VCSE organisations’ </a:t>
            </a:r>
            <a:r>
              <a:rPr lang="en-GB" sz="2000" b="1" dirty="0">
                <a:solidFill>
                  <a:schemeClr val="accent1"/>
                </a:solidFill>
              </a:rPr>
              <a:t>passion for and commitment to local communities </a:t>
            </a:r>
            <a:r>
              <a:rPr lang="en-GB" sz="2000" dirty="0"/>
              <a:t>shone through. </a:t>
            </a:r>
          </a:p>
          <a:p>
            <a:pPr>
              <a:buFont typeface="Wingdings" panose="05000000000000000000" pitchFamily="2" charset="2"/>
              <a:buChar char="v"/>
            </a:pPr>
            <a:r>
              <a:rPr lang="en-GB" sz="2000" dirty="0"/>
              <a:t> Demonstrated their </a:t>
            </a:r>
            <a:r>
              <a:rPr lang="en-GB" sz="2000" b="1" dirty="0">
                <a:solidFill>
                  <a:schemeClr val="accent1"/>
                </a:solidFill>
              </a:rPr>
              <a:t>expertise </a:t>
            </a:r>
            <a:r>
              <a:rPr lang="en-GB" sz="2000" dirty="0"/>
              <a:t>in local communities and issues.</a:t>
            </a:r>
          </a:p>
          <a:p>
            <a:pPr>
              <a:buFont typeface="Wingdings" panose="05000000000000000000" pitchFamily="2" charset="2"/>
              <a:buChar char="v"/>
            </a:pPr>
            <a:r>
              <a:rPr lang="en-GB" sz="2000" b="1" dirty="0">
                <a:solidFill>
                  <a:schemeClr val="accent1"/>
                </a:solidFill>
              </a:rPr>
              <a:t> Appetite for increased collaboration</a:t>
            </a:r>
            <a:r>
              <a:rPr lang="en-GB" sz="2000" dirty="0"/>
              <a:t>, particularly in terms of sharing knowledge, resources and funding bids.</a:t>
            </a:r>
          </a:p>
          <a:p>
            <a:pPr>
              <a:buFont typeface="Wingdings" panose="05000000000000000000" pitchFamily="2" charset="2"/>
              <a:buChar char="v"/>
            </a:pPr>
            <a:r>
              <a:rPr lang="en-GB" sz="2000" dirty="0"/>
              <a:t> The majority were </a:t>
            </a:r>
            <a:r>
              <a:rPr lang="en-GB" sz="2000" b="1" dirty="0">
                <a:solidFill>
                  <a:schemeClr val="accent1"/>
                </a:solidFill>
              </a:rPr>
              <a:t>enthusiastic about the potential benefits of the VCSE Alliance, </a:t>
            </a:r>
            <a:r>
              <a:rPr lang="en-GB" sz="2000" dirty="0"/>
              <a:t>specifically in terms of facilitating collaboration, networking and developing a knowledge-base about the activity of the sector. Issues were raised about the time and resources required for networking and attending events, and smaller organisations feel disadvantaged here. Disappointment when events or meetings are cancelled.</a:t>
            </a:r>
          </a:p>
          <a:p>
            <a:pPr>
              <a:buFont typeface="Wingdings" panose="05000000000000000000" pitchFamily="2" charset="2"/>
              <a:buChar char="v"/>
            </a:pPr>
            <a:r>
              <a:rPr lang="en-GB" sz="2000" b="1" dirty="0">
                <a:solidFill>
                  <a:schemeClr val="accent1"/>
                </a:solidFill>
              </a:rPr>
              <a:t> Enthusiasm for taking part in Phase 3</a:t>
            </a:r>
            <a:r>
              <a:rPr lang="en-GB" sz="2000" dirty="0"/>
              <a:t>. In several district focus groups, participants valued the opportunity to get to know other organisations working in their district that they were unaware of or had not had the opportunity to meet, and participants often shared information and contact details. </a:t>
            </a:r>
          </a:p>
        </p:txBody>
      </p:sp>
    </p:spTree>
    <p:extLst>
      <p:ext uri="{BB962C8B-B14F-4D97-AF65-F5344CB8AC3E}">
        <p14:creationId xmlns:p14="http://schemas.microsoft.com/office/powerpoint/2010/main" val="237465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A9E31-A5B0-5F16-ABFD-1E75F12D1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2BC72-EE0F-76D3-CF8E-EAAB486DEE99}"/>
              </a:ext>
            </a:extLst>
          </p:cNvPr>
          <p:cNvSpPr>
            <a:spLocks noGrp="1"/>
          </p:cNvSpPr>
          <p:nvPr>
            <p:ph type="title"/>
          </p:nvPr>
        </p:nvSpPr>
        <p:spPr>
          <a:xfrm rot="16200000">
            <a:off x="-1060938" y="2532185"/>
            <a:ext cx="4566138" cy="855786"/>
          </a:xfrm>
        </p:spPr>
        <p:txBody>
          <a:bodyPr>
            <a:normAutofit/>
          </a:bodyPr>
          <a:lstStyle/>
          <a:p>
            <a:r>
              <a:rPr lang="en-GB" dirty="0"/>
              <a:t>Phase One:</a:t>
            </a:r>
          </a:p>
        </p:txBody>
      </p:sp>
      <p:pic>
        <p:nvPicPr>
          <p:cNvPr id="4" name="Picture 3" descr="A blue text on a white background&#10;&#10;AI-generated content may be incorrect.">
            <a:extLst>
              <a:ext uri="{FF2B5EF4-FFF2-40B4-BE49-F238E27FC236}">
                <a16:creationId xmlns:a16="http://schemas.microsoft.com/office/drawing/2014/main" id="{15010876-E4FA-F567-2B3B-9CBF7E15A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452" y="5673970"/>
            <a:ext cx="2106320" cy="898218"/>
          </a:xfrm>
          <a:prstGeom prst="rect">
            <a:avLst/>
          </a:prstGeom>
        </p:spPr>
      </p:pic>
      <p:pic>
        <p:nvPicPr>
          <p:cNvPr id="8" name="Picture 7" descr="A close-up of a diagram&#10;&#10;AI-generated content may be incorrect.">
            <a:extLst>
              <a:ext uri="{FF2B5EF4-FFF2-40B4-BE49-F238E27FC236}">
                <a16:creationId xmlns:a16="http://schemas.microsoft.com/office/drawing/2014/main" id="{4737D9B9-269F-5BA7-23FA-A7B58077A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487" y="221437"/>
            <a:ext cx="8991435" cy="6350751"/>
          </a:xfrm>
          <a:prstGeom prst="rect">
            <a:avLst/>
          </a:prstGeom>
        </p:spPr>
      </p:pic>
    </p:spTree>
    <p:extLst>
      <p:ext uri="{BB962C8B-B14F-4D97-AF65-F5344CB8AC3E}">
        <p14:creationId xmlns:p14="http://schemas.microsoft.com/office/powerpoint/2010/main" val="166050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7F3F-E94D-E2F2-6668-202FEBB33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C775A-136F-6D5D-5103-24454F176652}"/>
              </a:ext>
            </a:extLst>
          </p:cNvPr>
          <p:cNvSpPr>
            <a:spLocks noGrp="1"/>
          </p:cNvSpPr>
          <p:nvPr>
            <p:ph type="title"/>
          </p:nvPr>
        </p:nvSpPr>
        <p:spPr>
          <a:xfrm rot="16200000">
            <a:off x="-1060938" y="2532185"/>
            <a:ext cx="4566138" cy="855786"/>
          </a:xfrm>
        </p:spPr>
        <p:txBody>
          <a:bodyPr>
            <a:normAutofit/>
          </a:bodyPr>
          <a:lstStyle/>
          <a:p>
            <a:r>
              <a:rPr lang="en-GB" dirty="0"/>
              <a:t>Phase One:</a:t>
            </a:r>
          </a:p>
        </p:txBody>
      </p:sp>
      <p:pic>
        <p:nvPicPr>
          <p:cNvPr id="4" name="Picture 3" descr="A blue text on a white background&#10;&#10;AI-generated content may be incorrect.">
            <a:extLst>
              <a:ext uri="{FF2B5EF4-FFF2-40B4-BE49-F238E27FC236}">
                <a16:creationId xmlns:a16="http://schemas.microsoft.com/office/drawing/2014/main" id="{1A632B41-B746-F09D-971F-7863869F4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452" y="5673970"/>
            <a:ext cx="2106320" cy="898218"/>
          </a:xfrm>
          <a:prstGeom prst="rect">
            <a:avLst/>
          </a:prstGeom>
        </p:spPr>
      </p:pic>
      <p:pic>
        <p:nvPicPr>
          <p:cNvPr id="5" name="Picture 4" descr="A map of a large area&#10;&#10;AI-generated content may be incorrect.">
            <a:extLst>
              <a:ext uri="{FF2B5EF4-FFF2-40B4-BE49-F238E27FC236}">
                <a16:creationId xmlns:a16="http://schemas.microsoft.com/office/drawing/2014/main" id="{A6E9E84C-8547-F505-4DFF-0ED35209C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138" y="108519"/>
            <a:ext cx="9355016" cy="6617515"/>
          </a:xfrm>
          <a:prstGeom prst="rect">
            <a:avLst/>
          </a:prstGeom>
        </p:spPr>
      </p:pic>
    </p:spTree>
    <p:extLst>
      <p:ext uri="{BB962C8B-B14F-4D97-AF65-F5344CB8AC3E}">
        <p14:creationId xmlns:p14="http://schemas.microsoft.com/office/powerpoint/2010/main" val="304708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F52CF-7B5A-7C5B-27A7-08A07E318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6C2DE-17CC-14BA-3FE7-C1FD71EF1EB0}"/>
              </a:ext>
            </a:extLst>
          </p:cNvPr>
          <p:cNvSpPr>
            <a:spLocks noGrp="1"/>
          </p:cNvSpPr>
          <p:nvPr>
            <p:ph type="title"/>
          </p:nvPr>
        </p:nvSpPr>
        <p:spPr/>
        <p:txBody>
          <a:bodyPr/>
          <a:lstStyle/>
          <a:p>
            <a:r>
              <a:rPr lang="en-GB" dirty="0"/>
              <a:t>Phase Two: </a:t>
            </a:r>
            <a:r>
              <a:rPr lang="en-GB" b="0" dirty="0">
                <a:solidFill>
                  <a:srgbClr val="008CCC"/>
                </a:solidFill>
              </a:rPr>
              <a:t>Questionnaire Research</a:t>
            </a:r>
          </a:p>
        </p:txBody>
      </p:sp>
      <p:sp>
        <p:nvSpPr>
          <p:cNvPr id="3" name="Content Placeholder 2">
            <a:extLst>
              <a:ext uri="{FF2B5EF4-FFF2-40B4-BE49-F238E27FC236}">
                <a16:creationId xmlns:a16="http://schemas.microsoft.com/office/drawing/2014/main" id="{D29D32F5-FFD8-B09C-F837-9C727F90E1C9}"/>
              </a:ext>
            </a:extLst>
          </p:cNvPr>
          <p:cNvSpPr>
            <a:spLocks noGrp="1"/>
          </p:cNvSpPr>
          <p:nvPr>
            <p:ph idx="1"/>
          </p:nvPr>
        </p:nvSpPr>
        <p:spPr>
          <a:xfrm>
            <a:off x="1365738" y="2415382"/>
            <a:ext cx="10515600" cy="3258588"/>
          </a:xfrm>
        </p:spPr>
        <p:txBody>
          <a:bodyPr>
            <a:normAutofit/>
          </a:bodyPr>
          <a:lstStyle/>
          <a:p>
            <a:pPr>
              <a:spcBef>
                <a:spcPts val="2400"/>
              </a:spcBef>
            </a:pPr>
            <a:r>
              <a:rPr lang="en-GB" dirty="0">
                <a:solidFill>
                  <a:srgbClr val="008CCC"/>
                </a:solidFill>
              </a:rPr>
              <a:t>Online survey, with usable data from </a:t>
            </a:r>
            <a:r>
              <a:rPr lang="en-GB" b="1" dirty="0">
                <a:solidFill>
                  <a:srgbClr val="008CCC"/>
                </a:solidFill>
              </a:rPr>
              <a:t>179</a:t>
            </a:r>
            <a:r>
              <a:rPr lang="en-GB" dirty="0">
                <a:solidFill>
                  <a:srgbClr val="008CCC"/>
                </a:solidFill>
              </a:rPr>
              <a:t> representatives of VCSE organisations working in Worcestershire</a:t>
            </a:r>
          </a:p>
          <a:p>
            <a:pPr>
              <a:spcBef>
                <a:spcPts val="2400"/>
              </a:spcBef>
            </a:pPr>
            <a:r>
              <a:rPr lang="en-GB" dirty="0">
                <a:solidFill>
                  <a:srgbClr val="008CCC"/>
                </a:solidFill>
              </a:rPr>
              <a:t>A mix of quantitative and qualitative data</a:t>
            </a:r>
          </a:p>
          <a:p>
            <a:pPr>
              <a:spcBef>
                <a:spcPts val="2400"/>
              </a:spcBef>
            </a:pPr>
            <a:r>
              <a:rPr lang="en-GB" dirty="0">
                <a:solidFill>
                  <a:srgbClr val="008CCC"/>
                </a:solidFill>
              </a:rPr>
              <a:t>Sample of respondents had a broadly similar profile to the Phase One results</a:t>
            </a:r>
          </a:p>
        </p:txBody>
      </p:sp>
      <p:pic>
        <p:nvPicPr>
          <p:cNvPr id="4" name="Picture 3" descr="A blue text on a white background&#10;&#10;AI-generated content may be incorrect.">
            <a:extLst>
              <a:ext uri="{FF2B5EF4-FFF2-40B4-BE49-F238E27FC236}">
                <a16:creationId xmlns:a16="http://schemas.microsoft.com/office/drawing/2014/main" id="{4B977BC1-BC41-6B52-569F-B94E47DFC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452" y="5673970"/>
            <a:ext cx="2106320" cy="898218"/>
          </a:xfrm>
          <a:prstGeom prst="rect">
            <a:avLst/>
          </a:prstGeom>
        </p:spPr>
      </p:pic>
    </p:spTree>
    <p:extLst>
      <p:ext uri="{BB962C8B-B14F-4D97-AF65-F5344CB8AC3E}">
        <p14:creationId xmlns:p14="http://schemas.microsoft.com/office/powerpoint/2010/main" val="97319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A3AE0-859B-0300-E2BB-1AF17DAFAA16}"/>
            </a:ext>
          </a:extLst>
        </p:cNvPr>
        <p:cNvGrpSpPr/>
        <p:nvPr/>
      </p:nvGrpSpPr>
      <p:grpSpPr>
        <a:xfrm>
          <a:off x="0" y="0"/>
          <a:ext cx="0" cy="0"/>
          <a:chOff x="0" y="0"/>
          <a:chExt cx="0" cy="0"/>
        </a:xfrm>
      </p:grpSpPr>
      <p:sp>
        <p:nvSpPr>
          <p:cNvPr id="15" name="Rectangle: Diagonal Corners Rounded 14">
            <a:extLst>
              <a:ext uri="{FF2B5EF4-FFF2-40B4-BE49-F238E27FC236}">
                <a16:creationId xmlns:a16="http://schemas.microsoft.com/office/drawing/2014/main" id="{A6304437-0E4C-B5BA-B70E-AB2F72EE8FA9}"/>
              </a:ext>
            </a:extLst>
          </p:cNvPr>
          <p:cNvSpPr/>
          <p:nvPr/>
        </p:nvSpPr>
        <p:spPr>
          <a:xfrm>
            <a:off x="4863125" y="4118433"/>
            <a:ext cx="7069016" cy="1325563"/>
          </a:xfrm>
          <a:prstGeom prst="round2DiagRect">
            <a:avLst/>
          </a:prstGeom>
          <a:solidFill>
            <a:srgbClr val="008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ue text on a white background&#10;&#10;AI-generated content may be incorrect.">
            <a:extLst>
              <a:ext uri="{FF2B5EF4-FFF2-40B4-BE49-F238E27FC236}">
                <a16:creationId xmlns:a16="http://schemas.microsoft.com/office/drawing/2014/main" id="{13D089D6-BDD4-AFFB-33D6-682C96DD4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452" y="5673970"/>
            <a:ext cx="2106320" cy="898218"/>
          </a:xfrm>
          <a:prstGeom prst="rect">
            <a:avLst/>
          </a:prstGeom>
        </p:spPr>
      </p:pic>
      <p:pic>
        <p:nvPicPr>
          <p:cNvPr id="6" name="Picture 5" descr="A cover of a book&#10;&#10;AI-generated content may be incorrect.">
            <a:extLst>
              <a:ext uri="{FF2B5EF4-FFF2-40B4-BE49-F238E27FC236}">
                <a16:creationId xmlns:a16="http://schemas.microsoft.com/office/drawing/2014/main" id="{6CFEDFA5-428E-2AAB-2CEA-202CCDEC2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264" y="1611375"/>
            <a:ext cx="3282797" cy="4600236"/>
          </a:xfrm>
          <a:prstGeom prst="rect">
            <a:avLst/>
          </a:prstGeom>
        </p:spPr>
      </p:pic>
      <p:sp>
        <p:nvSpPr>
          <p:cNvPr id="11" name="Content Placeholder 2">
            <a:extLst>
              <a:ext uri="{FF2B5EF4-FFF2-40B4-BE49-F238E27FC236}">
                <a16:creationId xmlns:a16="http://schemas.microsoft.com/office/drawing/2014/main" id="{1872CEBE-2169-CB47-30FA-4A66F1A0D17D}"/>
              </a:ext>
            </a:extLst>
          </p:cNvPr>
          <p:cNvSpPr>
            <a:spLocks noGrp="1"/>
          </p:cNvSpPr>
          <p:nvPr>
            <p:ph idx="1"/>
          </p:nvPr>
        </p:nvSpPr>
        <p:spPr>
          <a:xfrm>
            <a:off x="5038970" y="1653596"/>
            <a:ext cx="7153030" cy="3921917"/>
          </a:xfrm>
        </p:spPr>
        <p:txBody>
          <a:bodyPr>
            <a:normAutofit/>
          </a:bodyPr>
          <a:lstStyle/>
          <a:p>
            <a:pPr>
              <a:spcBef>
                <a:spcPts val="2400"/>
              </a:spcBef>
            </a:pPr>
            <a:r>
              <a:rPr lang="en-GB" dirty="0">
                <a:solidFill>
                  <a:srgbClr val="008CCC"/>
                </a:solidFill>
              </a:rPr>
              <a:t>Responses were used to inform Phase 3</a:t>
            </a:r>
          </a:p>
          <a:p>
            <a:pPr>
              <a:spcBef>
                <a:spcPts val="2400"/>
              </a:spcBef>
            </a:pPr>
            <a:r>
              <a:rPr lang="en-GB" dirty="0">
                <a:solidFill>
                  <a:srgbClr val="008CCC"/>
                </a:solidFill>
              </a:rPr>
              <a:t>Results from Phases 2 &amp; 3 will be presented across six thematic reports</a:t>
            </a:r>
          </a:p>
          <a:p>
            <a:pPr>
              <a:spcBef>
                <a:spcPts val="2400"/>
              </a:spcBef>
            </a:pPr>
            <a:r>
              <a:rPr lang="en-GB" dirty="0">
                <a:solidFill>
                  <a:srgbClr val="008CCC"/>
                </a:solidFill>
              </a:rPr>
              <a:t>Report 2 outlines the quantitative results</a:t>
            </a:r>
          </a:p>
          <a:p>
            <a:pPr marL="457200" lvl="1" indent="0">
              <a:spcBef>
                <a:spcPts val="3000"/>
              </a:spcBef>
              <a:buNone/>
            </a:pPr>
            <a:r>
              <a:rPr lang="en-GB" dirty="0">
                <a:solidFill>
                  <a:schemeClr val="bg1"/>
                </a:solidFill>
                <a:highlight>
                  <a:srgbClr val="008CCC"/>
                </a:highlight>
              </a:rPr>
              <a:t>Today’s forum will identify recommendations</a:t>
            </a:r>
            <a:br>
              <a:rPr lang="en-GB" dirty="0">
                <a:solidFill>
                  <a:schemeClr val="bg1"/>
                </a:solidFill>
                <a:highlight>
                  <a:srgbClr val="008CCC"/>
                </a:highlight>
              </a:rPr>
            </a:br>
            <a:r>
              <a:rPr lang="en-GB" dirty="0">
                <a:solidFill>
                  <a:schemeClr val="bg1"/>
                </a:solidFill>
                <a:highlight>
                  <a:srgbClr val="008CCC"/>
                </a:highlight>
              </a:rPr>
              <a:t>in response to the findings of the U&amp;S        Research to conclude the thematic reports </a:t>
            </a:r>
          </a:p>
          <a:p>
            <a:pPr>
              <a:spcBef>
                <a:spcPts val="2400"/>
              </a:spcBef>
            </a:pPr>
            <a:endParaRPr lang="en-GB" dirty="0">
              <a:solidFill>
                <a:srgbClr val="008CCC"/>
              </a:solidFill>
            </a:endParaRPr>
          </a:p>
        </p:txBody>
      </p:sp>
      <p:sp>
        <p:nvSpPr>
          <p:cNvPr id="14" name="Title 13">
            <a:extLst>
              <a:ext uri="{FF2B5EF4-FFF2-40B4-BE49-F238E27FC236}">
                <a16:creationId xmlns:a16="http://schemas.microsoft.com/office/drawing/2014/main" id="{6EFE3307-2EB3-8EE4-3C7D-754F516748BE}"/>
              </a:ext>
            </a:extLst>
          </p:cNvPr>
          <p:cNvSpPr>
            <a:spLocks noGrp="1"/>
          </p:cNvSpPr>
          <p:nvPr>
            <p:ph type="title"/>
          </p:nvPr>
        </p:nvSpPr>
        <p:spPr/>
        <p:txBody>
          <a:bodyPr/>
          <a:lstStyle/>
          <a:p>
            <a:r>
              <a:rPr lang="en-GB" dirty="0"/>
              <a:t>Outputs:</a:t>
            </a:r>
          </a:p>
        </p:txBody>
      </p:sp>
    </p:spTree>
    <p:extLst>
      <p:ext uri="{BB962C8B-B14F-4D97-AF65-F5344CB8AC3E}">
        <p14:creationId xmlns:p14="http://schemas.microsoft.com/office/powerpoint/2010/main" val="342124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C9BEB-6361-D9C2-F84D-E61CDED12279}"/>
            </a:ext>
          </a:extLst>
        </p:cNvPr>
        <p:cNvGrpSpPr/>
        <p:nvPr/>
      </p:nvGrpSpPr>
      <p:grpSpPr>
        <a:xfrm>
          <a:off x="0" y="0"/>
          <a:ext cx="0" cy="0"/>
          <a:chOff x="0" y="0"/>
          <a:chExt cx="0" cy="0"/>
        </a:xfrm>
      </p:grpSpPr>
      <p:pic>
        <p:nvPicPr>
          <p:cNvPr id="4" name="Picture 3" descr="A blue text on a white background&#10;&#10;AI-generated content may be incorrect.">
            <a:extLst>
              <a:ext uri="{FF2B5EF4-FFF2-40B4-BE49-F238E27FC236}">
                <a16:creationId xmlns:a16="http://schemas.microsoft.com/office/drawing/2014/main" id="{73B0E6BD-CD88-5549-06B5-664F9C5F3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452" y="5673970"/>
            <a:ext cx="2106320" cy="898218"/>
          </a:xfrm>
          <a:prstGeom prst="rect">
            <a:avLst/>
          </a:prstGeom>
        </p:spPr>
      </p:pic>
      <p:sp>
        <p:nvSpPr>
          <p:cNvPr id="11" name="Content Placeholder 2">
            <a:extLst>
              <a:ext uri="{FF2B5EF4-FFF2-40B4-BE49-F238E27FC236}">
                <a16:creationId xmlns:a16="http://schemas.microsoft.com/office/drawing/2014/main" id="{721EEB5E-5C32-0DD2-66E7-3D3279ED39FF}"/>
              </a:ext>
            </a:extLst>
          </p:cNvPr>
          <p:cNvSpPr>
            <a:spLocks noGrp="1"/>
          </p:cNvSpPr>
          <p:nvPr>
            <p:ph idx="1"/>
          </p:nvPr>
        </p:nvSpPr>
        <p:spPr>
          <a:xfrm>
            <a:off x="5993626" y="2170480"/>
            <a:ext cx="5801146" cy="3257306"/>
          </a:xfrm>
        </p:spPr>
        <p:txBody>
          <a:bodyPr>
            <a:normAutofit/>
          </a:bodyPr>
          <a:lstStyle/>
          <a:p>
            <a:pPr>
              <a:spcBef>
                <a:spcPts val="2400"/>
              </a:spcBef>
            </a:pPr>
            <a:r>
              <a:rPr lang="en-GB" dirty="0">
                <a:solidFill>
                  <a:srgbClr val="008CCC"/>
                </a:solidFill>
              </a:rPr>
              <a:t>89% of organisations report delivering activities in more than one impact area</a:t>
            </a:r>
          </a:p>
          <a:p>
            <a:pPr>
              <a:spcBef>
                <a:spcPts val="2400"/>
              </a:spcBef>
            </a:pPr>
            <a:r>
              <a:rPr lang="en-GB" dirty="0">
                <a:solidFill>
                  <a:srgbClr val="008CCC"/>
                </a:solidFill>
              </a:rPr>
              <a:t>51% of organisations report delivering activities in four or more impact areas</a:t>
            </a:r>
          </a:p>
        </p:txBody>
      </p:sp>
      <p:sp>
        <p:nvSpPr>
          <p:cNvPr id="14" name="Title 13">
            <a:extLst>
              <a:ext uri="{FF2B5EF4-FFF2-40B4-BE49-F238E27FC236}">
                <a16:creationId xmlns:a16="http://schemas.microsoft.com/office/drawing/2014/main" id="{B6A82576-B80C-B5E9-C7AE-3B760ADAB4E2}"/>
              </a:ext>
            </a:extLst>
          </p:cNvPr>
          <p:cNvSpPr>
            <a:spLocks noGrp="1"/>
          </p:cNvSpPr>
          <p:nvPr>
            <p:ph type="title"/>
          </p:nvPr>
        </p:nvSpPr>
        <p:spPr/>
        <p:txBody>
          <a:bodyPr/>
          <a:lstStyle/>
          <a:p>
            <a:r>
              <a:rPr lang="en-GB" dirty="0"/>
              <a:t>Key Points:</a:t>
            </a:r>
          </a:p>
        </p:txBody>
      </p:sp>
      <p:pic>
        <p:nvPicPr>
          <p:cNvPr id="3" name="Picture 2" descr="A graph of different colored bars&#10;&#10;AI-generated content may be incorrect.">
            <a:extLst>
              <a:ext uri="{FF2B5EF4-FFF2-40B4-BE49-F238E27FC236}">
                <a16:creationId xmlns:a16="http://schemas.microsoft.com/office/drawing/2014/main" id="{3A56E30B-3780-C108-A80F-645BA0EB4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10" y="1690688"/>
            <a:ext cx="4554705" cy="4881500"/>
          </a:xfrm>
          <a:prstGeom prst="rect">
            <a:avLst/>
          </a:prstGeom>
        </p:spPr>
      </p:pic>
    </p:spTree>
    <p:extLst>
      <p:ext uri="{BB962C8B-B14F-4D97-AF65-F5344CB8AC3E}">
        <p14:creationId xmlns:p14="http://schemas.microsoft.com/office/powerpoint/2010/main" val="124656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D5426-8D4E-4417-D436-2CC5EE818490}"/>
            </a:ext>
          </a:extLst>
        </p:cNvPr>
        <p:cNvGrpSpPr/>
        <p:nvPr/>
      </p:nvGrpSpPr>
      <p:grpSpPr>
        <a:xfrm>
          <a:off x="0" y="0"/>
          <a:ext cx="0" cy="0"/>
          <a:chOff x="0" y="0"/>
          <a:chExt cx="0" cy="0"/>
        </a:xfrm>
      </p:grpSpPr>
      <p:pic>
        <p:nvPicPr>
          <p:cNvPr id="4" name="Picture 3" descr="A blue text on a white background&#10;&#10;AI-generated content may be incorrect.">
            <a:extLst>
              <a:ext uri="{FF2B5EF4-FFF2-40B4-BE49-F238E27FC236}">
                <a16:creationId xmlns:a16="http://schemas.microsoft.com/office/drawing/2014/main" id="{A70DFCC6-2CA6-973F-EAA7-54C162E1B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452" y="5673970"/>
            <a:ext cx="2106320" cy="898218"/>
          </a:xfrm>
          <a:prstGeom prst="rect">
            <a:avLst/>
          </a:prstGeom>
        </p:spPr>
      </p:pic>
      <p:sp>
        <p:nvSpPr>
          <p:cNvPr id="11" name="Content Placeholder 2">
            <a:extLst>
              <a:ext uri="{FF2B5EF4-FFF2-40B4-BE49-F238E27FC236}">
                <a16:creationId xmlns:a16="http://schemas.microsoft.com/office/drawing/2014/main" id="{8DDBCBFC-C53F-113D-7D28-93DFB31C2A2E}"/>
              </a:ext>
            </a:extLst>
          </p:cNvPr>
          <p:cNvSpPr>
            <a:spLocks noGrp="1"/>
          </p:cNvSpPr>
          <p:nvPr>
            <p:ph idx="1"/>
          </p:nvPr>
        </p:nvSpPr>
        <p:spPr>
          <a:xfrm>
            <a:off x="6717541" y="1678112"/>
            <a:ext cx="5216552" cy="3995858"/>
          </a:xfrm>
        </p:spPr>
        <p:txBody>
          <a:bodyPr>
            <a:normAutofit/>
          </a:bodyPr>
          <a:lstStyle/>
          <a:p>
            <a:pPr marL="0" indent="0">
              <a:spcBef>
                <a:spcPts val="2400"/>
              </a:spcBef>
              <a:buNone/>
            </a:pPr>
            <a:r>
              <a:rPr lang="en-GB" dirty="0"/>
              <a:t>58% of respondents indicated increasing demand</a:t>
            </a:r>
          </a:p>
          <a:p>
            <a:pPr lvl="1">
              <a:spcBef>
                <a:spcPts val="1200"/>
              </a:spcBef>
            </a:pPr>
            <a:r>
              <a:rPr lang="en-GB" dirty="0">
                <a:solidFill>
                  <a:srgbClr val="008CCC"/>
                </a:solidFill>
              </a:rPr>
              <a:t>Increased mental health needs</a:t>
            </a:r>
          </a:p>
          <a:p>
            <a:pPr lvl="1">
              <a:spcBef>
                <a:spcPts val="1200"/>
              </a:spcBef>
            </a:pPr>
            <a:r>
              <a:rPr lang="en-GB" dirty="0">
                <a:solidFill>
                  <a:srgbClr val="008CCC"/>
                </a:solidFill>
              </a:rPr>
              <a:t>More complex needs</a:t>
            </a:r>
          </a:p>
          <a:p>
            <a:pPr lvl="1">
              <a:spcBef>
                <a:spcPts val="1200"/>
              </a:spcBef>
            </a:pPr>
            <a:r>
              <a:rPr lang="en-GB" dirty="0">
                <a:solidFill>
                  <a:srgbClr val="008CCC"/>
                </a:solidFill>
              </a:rPr>
              <a:t>Increased loneliness</a:t>
            </a:r>
          </a:p>
          <a:p>
            <a:pPr lvl="1">
              <a:spcBef>
                <a:spcPts val="1200"/>
              </a:spcBef>
            </a:pPr>
            <a:r>
              <a:rPr lang="en-GB" dirty="0">
                <a:solidFill>
                  <a:srgbClr val="008CCC"/>
                </a:solidFill>
              </a:rPr>
              <a:t>Cost of living</a:t>
            </a:r>
          </a:p>
          <a:p>
            <a:pPr lvl="1">
              <a:spcBef>
                <a:spcPts val="1200"/>
              </a:spcBef>
            </a:pPr>
            <a:r>
              <a:rPr lang="en-GB" dirty="0">
                <a:solidFill>
                  <a:srgbClr val="008CCC"/>
                </a:solidFill>
              </a:rPr>
              <a:t>Impact of stretched public services</a:t>
            </a:r>
          </a:p>
        </p:txBody>
      </p:sp>
      <p:sp>
        <p:nvSpPr>
          <p:cNvPr id="14" name="Title 13">
            <a:extLst>
              <a:ext uri="{FF2B5EF4-FFF2-40B4-BE49-F238E27FC236}">
                <a16:creationId xmlns:a16="http://schemas.microsoft.com/office/drawing/2014/main" id="{A41B8E77-ADFA-D024-2A44-8F79B033FEF7}"/>
              </a:ext>
            </a:extLst>
          </p:cNvPr>
          <p:cNvSpPr>
            <a:spLocks noGrp="1"/>
          </p:cNvSpPr>
          <p:nvPr>
            <p:ph type="title"/>
          </p:nvPr>
        </p:nvSpPr>
        <p:spPr/>
        <p:txBody>
          <a:bodyPr/>
          <a:lstStyle/>
          <a:p>
            <a:r>
              <a:rPr lang="en-GB" dirty="0"/>
              <a:t>Key Points:</a:t>
            </a:r>
          </a:p>
        </p:txBody>
      </p:sp>
      <p:pic>
        <p:nvPicPr>
          <p:cNvPr id="5" name="Picture 4" descr="A pie chart with numbers and text&#10;&#10;AI-generated content may be incorrect.">
            <a:extLst>
              <a:ext uri="{FF2B5EF4-FFF2-40B4-BE49-F238E27FC236}">
                <a16:creationId xmlns:a16="http://schemas.microsoft.com/office/drawing/2014/main" id="{46FFE7D3-A0BB-747E-5E37-508009B9C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98" y="1750769"/>
            <a:ext cx="5586482" cy="4474185"/>
          </a:xfrm>
          <a:prstGeom prst="rect">
            <a:avLst/>
          </a:prstGeom>
        </p:spPr>
      </p:pic>
    </p:spTree>
    <p:extLst>
      <p:ext uri="{BB962C8B-B14F-4D97-AF65-F5344CB8AC3E}">
        <p14:creationId xmlns:p14="http://schemas.microsoft.com/office/powerpoint/2010/main" val="194479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962BB-5BEA-9CC9-7556-8138FD31CC79}"/>
            </a:ext>
          </a:extLst>
        </p:cNvPr>
        <p:cNvGrpSpPr/>
        <p:nvPr/>
      </p:nvGrpSpPr>
      <p:grpSpPr>
        <a:xfrm>
          <a:off x="0" y="0"/>
          <a:ext cx="0" cy="0"/>
          <a:chOff x="0" y="0"/>
          <a:chExt cx="0" cy="0"/>
        </a:xfrm>
      </p:grpSpPr>
      <p:pic>
        <p:nvPicPr>
          <p:cNvPr id="4" name="Picture 3" descr="A blue text on a white background&#10;&#10;AI-generated content may be incorrect.">
            <a:extLst>
              <a:ext uri="{FF2B5EF4-FFF2-40B4-BE49-F238E27FC236}">
                <a16:creationId xmlns:a16="http://schemas.microsoft.com/office/drawing/2014/main" id="{CF57487D-6598-8EA5-A5C3-725E08F76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452" y="5673970"/>
            <a:ext cx="2106320" cy="898218"/>
          </a:xfrm>
          <a:prstGeom prst="rect">
            <a:avLst/>
          </a:prstGeom>
        </p:spPr>
      </p:pic>
      <p:sp>
        <p:nvSpPr>
          <p:cNvPr id="11" name="Content Placeholder 2">
            <a:extLst>
              <a:ext uri="{FF2B5EF4-FFF2-40B4-BE49-F238E27FC236}">
                <a16:creationId xmlns:a16="http://schemas.microsoft.com/office/drawing/2014/main" id="{C2329ED8-4B1E-F79F-0299-5C90DDF4517D}"/>
              </a:ext>
            </a:extLst>
          </p:cNvPr>
          <p:cNvSpPr>
            <a:spLocks noGrp="1"/>
          </p:cNvSpPr>
          <p:nvPr>
            <p:ph idx="1"/>
          </p:nvPr>
        </p:nvSpPr>
        <p:spPr>
          <a:xfrm>
            <a:off x="545340" y="494249"/>
            <a:ext cx="11423921" cy="2420493"/>
          </a:xfrm>
        </p:spPr>
        <p:txBody>
          <a:bodyPr>
            <a:normAutofit/>
          </a:bodyPr>
          <a:lstStyle/>
          <a:p>
            <a:pPr marL="0" indent="0">
              <a:spcBef>
                <a:spcPts val="2400"/>
              </a:spcBef>
              <a:buNone/>
            </a:pPr>
            <a:r>
              <a:rPr lang="en-GB" dirty="0"/>
              <a:t>Typically, income has increased- but expenditure has increased more</a:t>
            </a:r>
            <a:endParaRPr lang="en-GB" dirty="0">
              <a:solidFill>
                <a:srgbClr val="008CCC"/>
              </a:solidFill>
            </a:endParaRPr>
          </a:p>
          <a:p>
            <a:pPr lvl="1">
              <a:spcBef>
                <a:spcPts val="1200"/>
              </a:spcBef>
            </a:pPr>
            <a:r>
              <a:rPr lang="en-GB" dirty="0">
                <a:solidFill>
                  <a:srgbClr val="008CCC"/>
                </a:solidFill>
              </a:rPr>
              <a:t>A third of respondents reported reductions in reserves</a:t>
            </a:r>
          </a:p>
          <a:p>
            <a:pPr lvl="1">
              <a:spcBef>
                <a:spcPts val="1200"/>
              </a:spcBef>
            </a:pPr>
            <a:r>
              <a:rPr lang="en-GB" dirty="0">
                <a:solidFill>
                  <a:srgbClr val="008CCC"/>
                </a:solidFill>
              </a:rPr>
              <a:t>Financial pressures broadly related to organisation size</a:t>
            </a:r>
          </a:p>
          <a:p>
            <a:pPr lvl="1">
              <a:spcBef>
                <a:spcPts val="1200"/>
              </a:spcBef>
            </a:pPr>
            <a:endParaRPr lang="en-GB" dirty="0">
              <a:solidFill>
                <a:srgbClr val="008CCC"/>
              </a:solidFill>
            </a:endParaRPr>
          </a:p>
          <a:p>
            <a:pPr lvl="1">
              <a:spcBef>
                <a:spcPts val="1200"/>
              </a:spcBef>
            </a:pPr>
            <a:endParaRPr lang="en-GB" dirty="0">
              <a:solidFill>
                <a:srgbClr val="008CCC"/>
              </a:solidFill>
            </a:endParaRPr>
          </a:p>
        </p:txBody>
      </p:sp>
      <p:pic>
        <p:nvPicPr>
          <p:cNvPr id="3" name="Picture 2" descr="A comparison of pie charts&#10;&#10;AI-generated content may be incorrect.">
            <a:extLst>
              <a:ext uri="{FF2B5EF4-FFF2-40B4-BE49-F238E27FC236}">
                <a16:creationId xmlns:a16="http://schemas.microsoft.com/office/drawing/2014/main" id="{3CDF86D7-1ED1-4F40-8BF5-0BEB279C8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39" y="2708031"/>
            <a:ext cx="9123627" cy="3743294"/>
          </a:xfrm>
          <a:prstGeom prst="rect">
            <a:avLst/>
          </a:prstGeom>
        </p:spPr>
      </p:pic>
    </p:spTree>
    <p:extLst>
      <p:ext uri="{BB962C8B-B14F-4D97-AF65-F5344CB8AC3E}">
        <p14:creationId xmlns:p14="http://schemas.microsoft.com/office/powerpoint/2010/main" val="1109516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University of Worcester">
      <a:dk1>
        <a:srgbClr val="00154D"/>
      </a:dk1>
      <a:lt1>
        <a:sysClr val="window" lastClr="FFFFFF"/>
      </a:lt1>
      <a:dk2>
        <a:srgbClr val="00217E"/>
      </a:dk2>
      <a:lt2>
        <a:srgbClr val="E7E6E6"/>
      </a:lt2>
      <a:accent1>
        <a:srgbClr val="008CCC"/>
      </a:accent1>
      <a:accent2>
        <a:srgbClr val="5FCCF5"/>
      </a:accent2>
      <a:accent3>
        <a:srgbClr val="C4B681"/>
      </a:accent3>
      <a:accent4>
        <a:srgbClr val="9C8C56"/>
      </a:accent4>
      <a:accent5>
        <a:srgbClr val="AE132A"/>
      </a:accent5>
      <a:accent6>
        <a:srgbClr val="6D0020"/>
      </a:accent6>
      <a:hlink>
        <a:srgbClr val="008CCC"/>
      </a:hlink>
      <a:folHlink>
        <a:srgbClr val="5FCCF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3388041-0329-433c-a4b1-19a28fce31c6}" enabled="0" method="" siteId="{63388041-0329-433c-a4b1-19a28fce31c6}" removed="1"/>
</clbl:labelList>
</file>

<file path=docProps/app.xml><?xml version="1.0" encoding="utf-8"?>
<Properties xmlns="http://schemas.openxmlformats.org/officeDocument/2006/extended-properties" xmlns:vt="http://schemas.openxmlformats.org/officeDocument/2006/docPropsVTypes">
  <TotalTime>1036</TotalTime>
  <Words>1537</Words>
  <Application>Microsoft Office PowerPoint</Application>
  <PresentationFormat>Widescreen</PresentationFormat>
  <Paragraphs>190</Paragraphs>
  <Slides>21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Aptos Display</vt:lpstr>
      <vt:lpstr>Arial</vt:lpstr>
      <vt:lpstr>Calibri</vt:lpstr>
      <vt:lpstr>Wingdings</vt:lpstr>
      <vt:lpstr>Office Theme</vt:lpstr>
      <vt:lpstr>1_Office Theme</vt:lpstr>
      <vt:lpstr> Understanding and Strengthening the VCSE Sector in Worcestershire  An Alliance Project funded by Worcestershire County Council</vt:lpstr>
      <vt:lpstr>Overview</vt:lpstr>
      <vt:lpstr>Phase One:</vt:lpstr>
      <vt:lpstr>Phase One:</vt:lpstr>
      <vt:lpstr>Phase Two: Questionnaire Research</vt:lpstr>
      <vt:lpstr>Outputs:</vt:lpstr>
      <vt:lpstr>Key Points:</vt:lpstr>
      <vt:lpstr>Key Points:</vt:lpstr>
      <vt:lpstr>PowerPoint Presentation</vt:lpstr>
      <vt:lpstr>PowerPoint Presentation</vt:lpstr>
      <vt:lpstr>Key Points:</vt:lpstr>
      <vt:lpstr>Phase 3: Understanding and Strengthening the VCSE in Worcestershire: A qualitative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Researchers’ reflections on the conversations </vt:lpstr>
    </vt:vector>
  </TitlesOfParts>
  <Company>University of Worcester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Catharine Rose</dc:creator>
  <cp:lastModifiedBy>Simone Thompson, Healthwatch Herefordshire</cp:lastModifiedBy>
  <cp:revision>38</cp:revision>
  <dcterms:created xsi:type="dcterms:W3CDTF">2025-02-05T19:57:04Z</dcterms:created>
  <dcterms:modified xsi:type="dcterms:W3CDTF">2025-07-22T13:30:41Z</dcterms:modified>
</cp:coreProperties>
</file>